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16"/>
  </p:notesMasterIdLst>
  <p:handoutMasterIdLst>
    <p:handoutMasterId r:id="rId17"/>
  </p:handoutMasterIdLst>
  <p:sldIdLst>
    <p:sldId id="260" r:id="rId3"/>
    <p:sldId id="273" r:id="rId4"/>
    <p:sldId id="296" r:id="rId5"/>
    <p:sldId id="293" r:id="rId6"/>
    <p:sldId id="297" r:id="rId7"/>
    <p:sldId id="298" r:id="rId8"/>
    <p:sldId id="299" r:id="rId9"/>
    <p:sldId id="300" r:id="rId10"/>
    <p:sldId id="301" r:id="rId11"/>
    <p:sldId id="302" r:id="rId12"/>
    <p:sldId id="303" r:id="rId13"/>
    <p:sldId id="304" r:id="rId14"/>
    <p:sldId id="305" r:id="rId1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1560">
          <p15:clr>
            <a:srgbClr val="A4A3A4"/>
          </p15:clr>
        </p15:guide>
        <p15:guide id="3" orient="horz" pos="2129">
          <p15:clr>
            <a:srgbClr val="A4A3A4"/>
          </p15:clr>
        </p15:guide>
        <p15:guide id="4" pos="4889">
          <p15:clr>
            <a:srgbClr val="A4A3A4"/>
          </p15:clr>
        </p15:guide>
        <p15:guide id="5" pos="2881">
          <p15:clr>
            <a:srgbClr val="A4A3A4"/>
          </p15:clr>
        </p15:guide>
        <p15:guide id="6" pos="192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96433" autoAdjust="0"/>
  </p:normalViewPr>
  <p:slideViewPr>
    <p:cSldViewPr snapToGrid="0">
      <p:cViewPr varScale="1">
        <p:scale>
          <a:sx n="145" d="100"/>
          <a:sy n="145" d="100"/>
        </p:scale>
        <p:origin x="12" y="24"/>
      </p:cViewPr>
      <p:guideLst>
        <p:guide orient="horz" pos="1620"/>
        <p:guide orient="horz" pos="1560"/>
        <p:guide orient="horz" pos="2129"/>
        <p:guide pos="4889"/>
        <p:guide pos="2881"/>
        <p:guide pos="1922"/>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3" d="100"/>
          <a:sy n="83" d="100"/>
        </p:scale>
        <p:origin x="-315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F329676-9C87-4D7C-944A-0DD307B2C7B1}" type="datetimeFigureOut">
              <a:rPr lang="en-US" smtClean="0"/>
              <a:t>2/3/2017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96363B-7B8B-4E86-9185-97E5B0480ABF}" type="slidenum">
              <a:rPr lang="en-US" smtClean="0"/>
              <a:t>‹#›</a:t>
            </a:fld>
            <a:endParaRPr lang="en-US"/>
          </a:p>
        </p:txBody>
      </p:sp>
    </p:spTree>
    <p:extLst>
      <p:ext uri="{BB962C8B-B14F-4D97-AF65-F5344CB8AC3E}">
        <p14:creationId xmlns:p14="http://schemas.microsoft.com/office/powerpoint/2010/main" val="1339296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7238EB-1332-402A-89CC-5E06E40D1C9E}" type="datetimeFigureOut">
              <a:rPr lang="en-US" smtClean="0"/>
              <a:pPr/>
              <a:t>2/3/2017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8C02BD-617F-443A-9DC6-BE620467D6B3}" type="slidenum">
              <a:rPr lang="en-US" smtClean="0"/>
              <a:pPr/>
              <a:t>‹#›</a:t>
            </a:fld>
            <a:endParaRPr lang="en-US"/>
          </a:p>
        </p:txBody>
      </p:sp>
    </p:spTree>
    <p:extLst>
      <p:ext uri="{BB962C8B-B14F-4D97-AF65-F5344CB8AC3E}">
        <p14:creationId xmlns:p14="http://schemas.microsoft.com/office/powerpoint/2010/main" val="62737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epson.com/cgi-bin/Store/jsp/Product.do?sku=V11H665520"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www.epson.com/cgi-bin/Store/jsp/Product.do?BV_UseBVCookie=yes&amp;sku=V11H665520" TargetMode="External"/><Relationship Id="rId4" Type="http://schemas.openxmlformats.org/officeDocument/2006/relationships/hyperlink" Target="https://www.youtube.com/watch?v=FZyhjU2mLgI"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zoom.us/zoomconference" TargetMode="External"/><Relationship Id="rId3" Type="http://schemas.openxmlformats.org/officeDocument/2006/relationships/hyperlink" Target="https://itunes.apple.com/us/app/zoom-cloud-meetings/id546505307?mt=8" TargetMode="External"/><Relationship Id="rId7" Type="http://schemas.openxmlformats.org/officeDocument/2006/relationships/hyperlink" Target="https://zoom.us/roomconnector"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zoom.us/webinar" TargetMode="External"/><Relationship Id="rId5" Type="http://schemas.openxmlformats.org/officeDocument/2006/relationships/hyperlink" Target="https://zoom.us/zoomrooms" TargetMode="External"/><Relationship Id="rId4" Type="http://schemas.openxmlformats.org/officeDocument/2006/relationships/hyperlink" Target="https://play.google.com/store/apps/details?id=us.zoom.videomeetings&amp;hl=en" TargetMode="External"/><Relationship Id="rId9" Type="http://schemas.openxmlformats.org/officeDocument/2006/relationships/hyperlink" Target="https://zoom.us/accessibilit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template is in wide-screen format and demonstrates how transitions,</a:t>
            </a:r>
            <a:r>
              <a:rPr lang="en-US" baseline="0" dirty="0" smtClean="0"/>
              <a:t> animations, and multimedia choreography can be used to enrich a presentation.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1</a:t>
            </a:fld>
            <a:endParaRPr lang="en-US"/>
          </a:p>
        </p:txBody>
      </p:sp>
    </p:spTree>
    <p:extLst>
      <p:ext uri="{BB962C8B-B14F-4D97-AF65-F5344CB8AC3E}">
        <p14:creationId xmlns:p14="http://schemas.microsoft.com/office/powerpoint/2010/main" val="1184333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Utilize existing devices with </a:t>
            </a:r>
            <a:r>
              <a:rPr lang="en-US" sz="1200" b="0" i="0" kern="1200" dirty="0" err="1" smtClean="0">
                <a:solidFill>
                  <a:schemeClr val="tx1"/>
                </a:solidFill>
                <a:effectLst/>
                <a:latin typeface="+mn-lt"/>
                <a:ea typeface="+mn-ea"/>
                <a:cs typeface="+mn-cs"/>
              </a:rPr>
              <a:t>ResponseWare</a:t>
            </a:r>
            <a:r>
              <a:rPr lang="en-US" sz="1200" b="0" i="0" kern="1200" dirty="0" smtClean="0">
                <a:solidFill>
                  <a:schemeClr val="tx1"/>
                </a:solidFill>
                <a:effectLst/>
                <a:latin typeface="+mn-lt"/>
                <a:ea typeface="+mn-ea"/>
                <a:cs typeface="+mn-cs"/>
              </a:rPr>
              <a:t>. Our mobile solution can be used with any web-enabled device and allows participants to view and respond to interactive questions. Whether using a smart phone, tablet or computer, </a:t>
            </a:r>
            <a:r>
              <a:rPr lang="en-US" sz="1200" b="0" i="0" kern="1200" dirty="0" err="1" smtClean="0">
                <a:solidFill>
                  <a:schemeClr val="tx1"/>
                </a:solidFill>
                <a:effectLst/>
                <a:latin typeface="+mn-lt"/>
                <a:ea typeface="+mn-ea"/>
                <a:cs typeface="+mn-cs"/>
              </a:rPr>
              <a:t>ResponseWare</a:t>
            </a:r>
            <a:r>
              <a:rPr lang="en-US" sz="1200" b="0" i="0" kern="1200" dirty="0" smtClean="0">
                <a:solidFill>
                  <a:schemeClr val="tx1"/>
                </a:solidFill>
                <a:effectLst/>
                <a:latin typeface="+mn-lt"/>
                <a:ea typeface="+mn-ea"/>
                <a:cs typeface="+mn-cs"/>
              </a:rPr>
              <a:t> offers the same experience for all users.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11</a:t>
            </a:fld>
            <a:endParaRPr lang="en-US"/>
          </a:p>
        </p:txBody>
      </p:sp>
    </p:spTree>
    <p:extLst>
      <p:ext uri="{BB962C8B-B14F-4D97-AF65-F5344CB8AC3E}">
        <p14:creationId xmlns:p14="http://schemas.microsoft.com/office/powerpoint/2010/main" val="3955036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Utilize existing devices with </a:t>
            </a:r>
            <a:r>
              <a:rPr lang="en-US" sz="1200" b="0" i="0" kern="1200" dirty="0" err="1" smtClean="0">
                <a:solidFill>
                  <a:schemeClr val="tx1"/>
                </a:solidFill>
                <a:effectLst/>
                <a:latin typeface="+mn-lt"/>
                <a:ea typeface="+mn-ea"/>
                <a:cs typeface="+mn-cs"/>
              </a:rPr>
              <a:t>ResponseWare</a:t>
            </a:r>
            <a:r>
              <a:rPr lang="en-US" sz="1200" b="0" i="0" kern="1200" dirty="0" smtClean="0">
                <a:solidFill>
                  <a:schemeClr val="tx1"/>
                </a:solidFill>
                <a:effectLst/>
                <a:latin typeface="+mn-lt"/>
                <a:ea typeface="+mn-ea"/>
                <a:cs typeface="+mn-cs"/>
              </a:rPr>
              <a:t>. Our mobile solution can be used with any web-enabled device and allows participants to view and respond to interactive questions. Whether using a smart phone, tablet or computer, </a:t>
            </a:r>
            <a:r>
              <a:rPr lang="en-US" sz="1200" b="0" i="0" kern="1200" dirty="0" err="1" smtClean="0">
                <a:solidFill>
                  <a:schemeClr val="tx1"/>
                </a:solidFill>
                <a:effectLst/>
                <a:latin typeface="+mn-lt"/>
                <a:ea typeface="+mn-ea"/>
                <a:cs typeface="+mn-cs"/>
              </a:rPr>
              <a:t>ResponseWare</a:t>
            </a:r>
            <a:r>
              <a:rPr lang="en-US" sz="1200" b="0" i="0" kern="1200" dirty="0" smtClean="0">
                <a:solidFill>
                  <a:schemeClr val="tx1"/>
                </a:solidFill>
                <a:effectLst/>
                <a:latin typeface="+mn-lt"/>
                <a:ea typeface="+mn-ea"/>
                <a:cs typeface="+mn-cs"/>
              </a:rPr>
              <a:t> offers the same experience for all users.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12</a:t>
            </a:fld>
            <a:endParaRPr lang="en-US"/>
          </a:p>
        </p:txBody>
      </p:sp>
    </p:spTree>
    <p:extLst>
      <p:ext uri="{BB962C8B-B14F-4D97-AF65-F5344CB8AC3E}">
        <p14:creationId xmlns:p14="http://schemas.microsoft.com/office/powerpoint/2010/main" val="4163193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Utilize existing devices with </a:t>
            </a:r>
            <a:r>
              <a:rPr lang="en-US" sz="1200" b="0" i="0" kern="1200" dirty="0" err="1" smtClean="0">
                <a:solidFill>
                  <a:schemeClr val="tx1"/>
                </a:solidFill>
                <a:effectLst/>
                <a:latin typeface="+mn-lt"/>
                <a:ea typeface="+mn-ea"/>
                <a:cs typeface="+mn-cs"/>
              </a:rPr>
              <a:t>ResponseWare</a:t>
            </a:r>
            <a:r>
              <a:rPr lang="en-US" sz="1200" b="0" i="0" kern="1200" dirty="0" smtClean="0">
                <a:solidFill>
                  <a:schemeClr val="tx1"/>
                </a:solidFill>
                <a:effectLst/>
                <a:latin typeface="+mn-lt"/>
                <a:ea typeface="+mn-ea"/>
                <a:cs typeface="+mn-cs"/>
              </a:rPr>
              <a:t>. Our mobile solution can be used with any web-enabled device and allows participants to view and respond to interactive questions. Whether using a smart phone, tablet or computer, </a:t>
            </a:r>
            <a:r>
              <a:rPr lang="en-US" sz="1200" b="0" i="0" kern="1200" dirty="0" err="1" smtClean="0">
                <a:solidFill>
                  <a:schemeClr val="tx1"/>
                </a:solidFill>
                <a:effectLst/>
                <a:latin typeface="+mn-lt"/>
                <a:ea typeface="+mn-ea"/>
                <a:cs typeface="+mn-cs"/>
              </a:rPr>
              <a:t>ResponseWare</a:t>
            </a:r>
            <a:r>
              <a:rPr lang="en-US" sz="1200" b="0" i="0" kern="1200" dirty="0" smtClean="0">
                <a:solidFill>
                  <a:schemeClr val="tx1"/>
                </a:solidFill>
                <a:effectLst/>
                <a:latin typeface="+mn-lt"/>
                <a:ea typeface="+mn-ea"/>
                <a:cs typeface="+mn-cs"/>
              </a:rPr>
              <a:t> offers the same experience for all users.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13</a:t>
            </a:fld>
            <a:endParaRPr lang="en-US"/>
          </a:p>
        </p:txBody>
      </p:sp>
    </p:spTree>
    <p:extLst>
      <p:ext uri="{BB962C8B-B14F-4D97-AF65-F5344CB8AC3E}">
        <p14:creationId xmlns:p14="http://schemas.microsoft.com/office/powerpoint/2010/main" val="3223715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2</a:t>
            </a:fld>
            <a:endParaRPr lang="en-US"/>
          </a:p>
        </p:txBody>
      </p:sp>
    </p:spTree>
    <p:extLst>
      <p:ext uri="{BB962C8B-B14F-4D97-AF65-F5344CB8AC3E}">
        <p14:creationId xmlns:p14="http://schemas.microsoft.com/office/powerpoint/2010/main" val="3405071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Interactive projectors are a new technology that can turn any flat surface into an interactive whiteboard on which you can annotate. </a:t>
            </a:r>
            <a:r>
              <a:rPr lang="en-US" sz="1200" b="0" i="0" u="none" strike="noStrike" kern="1200" dirty="0" smtClean="0">
                <a:solidFill>
                  <a:schemeClr val="tx1"/>
                </a:solidFill>
                <a:effectLst/>
                <a:latin typeface="+mn-lt"/>
                <a:ea typeface="+mn-ea"/>
                <a:cs typeface="+mn-cs"/>
                <a:hlinkClick r:id="rId3"/>
              </a:rPr>
              <a:t>Epson </a:t>
            </a:r>
            <a:r>
              <a:rPr lang="en-US" sz="1200" b="0" i="0" u="none" strike="noStrike" kern="1200" dirty="0" err="1" smtClean="0">
                <a:solidFill>
                  <a:schemeClr val="tx1"/>
                </a:solidFill>
                <a:effectLst/>
                <a:latin typeface="+mn-lt"/>
                <a:ea typeface="+mn-ea"/>
                <a:cs typeface="+mn-cs"/>
                <a:hlinkClick r:id="rId3"/>
              </a:rPr>
              <a:t>BrightLink</a:t>
            </a:r>
            <a:r>
              <a:rPr lang="en-US" sz="1200" b="0" i="0" u="none" strike="noStrike" kern="1200" dirty="0" smtClean="0">
                <a:solidFill>
                  <a:schemeClr val="tx1"/>
                </a:solidFill>
                <a:effectLst/>
                <a:latin typeface="+mn-lt"/>
                <a:ea typeface="+mn-ea"/>
                <a:cs typeface="+mn-cs"/>
                <a:hlinkClick r:id="rId3"/>
              </a:rPr>
              <a:t> Pro 1430Wi</a:t>
            </a:r>
            <a:r>
              <a:rPr lang="en-US" sz="1200" b="0" i="0" kern="1200" dirty="0" smtClean="0">
                <a:solidFill>
                  <a:schemeClr val="tx1"/>
                </a:solidFill>
                <a:effectLst/>
                <a:latin typeface="+mn-lt"/>
                <a:ea typeface="+mn-ea"/>
                <a:cs typeface="+mn-cs"/>
              </a:rPr>
              <a:t> integrates the utility of your whiteboard, projector and interactive display and easily connects to video conferencing equipment. It turns any surface into an interactive area on which you can annotate. Remote participants can use their mobile devices and write to the digital whiteboard in real time. Share notes easily; save, email or print directly - no PC or software required. Just turn it on and start writing with the pens or your fingers.  A video presentation of this projector can be accessed at: </a:t>
            </a:r>
            <a:r>
              <a:rPr lang="en-US" sz="1200" b="0" i="0" u="none" strike="noStrike" kern="1200" dirty="0" smtClean="0">
                <a:solidFill>
                  <a:schemeClr val="tx1"/>
                </a:solidFill>
                <a:effectLst/>
                <a:latin typeface="+mn-lt"/>
                <a:ea typeface="+mn-ea"/>
                <a:cs typeface="+mn-cs"/>
                <a:hlinkClick r:id="rId4"/>
              </a:rPr>
              <a:t>https://www.youtube.com/watch?v=FZyhjU2mLgI</a:t>
            </a:r>
            <a:r>
              <a:rPr lang="en-US" sz="1200" b="0" i="0" kern="1200" dirty="0" smtClean="0">
                <a:solidFill>
                  <a:schemeClr val="tx1"/>
                </a:solidFill>
                <a:effectLst/>
                <a:latin typeface="+mn-lt"/>
                <a:ea typeface="+mn-ea"/>
                <a:cs typeface="+mn-cs"/>
              </a:rPr>
              <a:t>. Additional information about this projector can be accessed on </a:t>
            </a:r>
            <a:r>
              <a:rPr lang="en-US" sz="1200" b="0" i="0" u="none" strike="noStrike" kern="1200" dirty="0" smtClean="0">
                <a:solidFill>
                  <a:schemeClr val="tx1"/>
                </a:solidFill>
                <a:effectLst/>
                <a:latin typeface="+mn-lt"/>
                <a:ea typeface="+mn-ea"/>
                <a:cs typeface="+mn-cs"/>
                <a:hlinkClick r:id="rId5"/>
              </a:rPr>
              <a:t>Epson's site</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FE8C02BD-617F-443A-9DC6-BE620467D6B3}" type="slidenum">
              <a:rPr lang="en-US" smtClean="0"/>
              <a:pPr/>
              <a:t>4</a:t>
            </a:fld>
            <a:endParaRPr lang="en-US"/>
          </a:p>
        </p:txBody>
      </p:sp>
    </p:spTree>
    <p:extLst>
      <p:ext uri="{BB962C8B-B14F-4D97-AF65-F5344CB8AC3E}">
        <p14:creationId xmlns:p14="http://schemas.microsoft.com/office/powerpoint/2010/main" val="2792633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Cloud Video Conferencing</a:t>
            </a:r>
          </a:p>
          <a:p>
            <a:r>
              <a:rPr lang="en-US" sz="1200" b="0" i="0" kern="1200" dirty="0" smtClean="0">
                <a:solidFill>
                  <a:schemeClr val="tx1"/>
                </a:solidFill>
                <a:effectLst/>
                <a:latin typeface="+mn-lt"/>
                <a:ea typeface="+mn-ea"/>
                <a:cs typeface="+mn-cs"/>
              </a:rPr>
              <a:t>HD video</a:t>
            </a:r>
          </a:p>
          <a:p>
            <a:r>
              <a:rPr lang="en-US" sz="1200" b="0" i="0" kern="1200" dirty="0" smtClean="0">
                <a:solidFill>
                  <a:schemeClr val="tx1"/>
                </a:solidFill>
                <a:effectLst/>
                <a:latin typeface="+mn-lt"/>
                <a:ea typeface="+mn-ea"/>
                <a:cs typeface="+mn-cs"/>
              </a:rPr>
              <a:t>HD Voice with dynamic voice detection</a:t>
            </a:r>
          </a:p>
          <a:p>
            <a:r>
              <a:rPr lang="en-US" sz="1200" b="0" i="0" kern="1200" dirty="0" smtClean="0">
                <a:solidFill>
                  <a:schemeClr val="tx1"/>
                </a:solidFill>
                <a:effectLst/>
                <a:latin typeface="+mn-lt"/>
                <a:ea typeface="+mn-ea"/>
                <a:cs typeface="+mn-cs"/>
              </a:rPr>
              <a:t>Full screen and gallery view</a:t>
            </a:r>
          </a:p>
          <a:p>
            <a:r>
              <a:rPr lang="en-US" sz="1200" b="0" i="0" kern="1200" dirty="0" smtClean="0">
                <a:solidFill>
                  <a:schemeClr val="tx1"/>
                </a:solidFill>
                <a:effectLst/>
                <a:latin typeface="+mn-lt"/>
                <a:ea typeface="+mn-ea"/>
                <a:cs typeface="+mn-cs"/>
              </a:rPr>
              <a:t>Dual stream for dual screen</a:t>
            </a:r>
          </a:p>
          <a:p>
            <a:r>
              <a:rPr lang="en-US" sz="1200" b="0" i="0" kern="1200" dirty="0" smtClean="0">
                <a:solidFill>
                  <a:schemeClr val="tx1"/>
                </a:solidFill>
                <a:effectLst/>
                <a:latin typeface="+mn-lt"/>
                <a:ea typeface="+mn-ea"/>
                <a:cs typeface="+mn-cs"/>
              </a:rPr>
              <a:t>Feature-rich mobile apps for </a:t>
            </a:r>
            <a:r>
              <a:rPr lang="en-US" sz="1200" b="0" i="0" u="none" strike="noStrike" kern="1200" dirty="0" smtClean="0">
                <a:solidFill>
                  <a:schemeClr val="tx1"/>
                </a:solidFill>
                <a:effectLst/>
                <a:latin typeface="+mn-lt"/>
                <a:ea typeface="+mn-ea"/>
                <a:cs typeface="+mn-cs"/>
                <a:hlinkClick r:id="rId3"/>
              </a:rPr>
              <a:t>iOS</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4"/>
              </a:rPr>
              <a:t>Android</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5"/>
              </a:rPr>
              <a:t>Join by Zoom Rooms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Join as view-only attendee (</a:t>
            </a:r>
            <a:r>
              <a:rPr lang="en-US" sz="1200" b="0" i="0" u="none" strike="noStrike" kern="1200" dirty="0" smtClean="0">
                <a:solidFill>
                  <a:schemeClr val="tx1"/>
                </a:solidFill>
                <a:effectLst/>
                <a:latin typeface="+mn-lt"/>
                <a:ea typeface="+mn-ea"/>
                <a:cs typeface="+mn-cs"/>
                <a:hlinkClick r:id="rId6"/>
              </a:rPr>
              <a:t>Zoom Video Webinar</a:t>
            </a:r>
            <a:r>
              <a:rPr lang="en-US" sz="1200" b="0" i="0" kern="1200" dirty="0" smtClean="0">
                <a:solidFill>
                  <a:schemeClr val="tx1"/>
                </a:solidFill>
                <a:effectLst/>
                <a:latin typeface="+mn-lt"/>
                <a:ea typeface="+mn-ea"/>
                <a:cs typeface="+mn-cs"/>
              </a:rPr>
              <a:t>)</a:t>
            </a:r>
          </a:p>
          <a:p>
            <a:r>
              <a:rPr lang="en-US" sz="1200" b="0" i="0" u="none" strike="noStrike" kern="1200" dirty="0" smtClean="0">
                <a:solidFill>
                  <a:schemeClr val="tx1"/>
                </a:solidFill>
                <a:effectLst/>
                <a:latin typeface="+mn-lt"/>
                <a:ea typeface="+mn-ea"/>
                <a:cs typeface="+mn-cs"/>
                <a:hlinkClick r:id="rId7"/>
              </a:rPr>
              <a:t>Join by H.323/SIP room systems</a:t>
            </a:r>
            <a:endParaRPr lang="en-US" sz="1200" b="0" i="0" kern="1200" dirty="0" smtClean="0">
              <a:solidFill>
                <a:schemeClr val="tx1"/>
              </a:solidFill>
              <a:effectLst/>
              <a:latin typeface="+mn-lt"/>
              <a:ea typeface="+mn-ea"/>
              <a:cs typeface="+mn-cs"/>
            </a:endParaRPr>
          </a:p>
          <a:p>
            <a:r>
              <a:rPr lang="en-US" sz="1200" b="0" i="0" u="sng" kern="1200" dirty="0" smtClean="0">
                <a:solidFill>
                  <a:schemeClr val="tx1"/>
                </a:solidFill>
                <a:effectLst/>
                <a:latin typeface="+mn-lt"/>
                <a:ea typeface="+mn-ea"/>
                <a:cs typeface="+mn-cs"/>
                <a:hlinkClick r:id="rId8"/>
              </a:rPr>
              <a:t>Join by telephone dial-in</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9"/>
              </a:rPr>
              <a:t>Accessibility</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5</a:t>
            </a:fld>
            <a:endParaRPr lang="en-US"/>
          </a:p>
        </p:txBody>
      </p:sp>
    </p:spTree>
    <p:extLst>
      <p:ext uri="{BB962C8B-B14F-4D97-AF65-F5344CB8AC3E}">
        <p14:creationId xmlns:p14="http://schemas.microsoft.com/office/powerpoint/2010/main" val="81978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Key features of </a:t>
            </a:r>
            <a:r>
              <a:rPr lang="en-US" sz="1200" b="1" i="0" kern="1200" dirty="0" err="1" smtClean="0">
                <a:solidFill>
                  <a:schemeClr val="tx1"/>
                </a:solidFill>
                <a:effectLst/>
                <a:latin typeface="+mn-lt"/>
                <a:ea typeface="+mn-ea"/>
                <a:cs typeface="+mn-cs"/>
              </a:rPr>
              <a:t>Panopto</a:t>
            </a:r>
            <a:r>
              <a:rPr lang="en-US" sz="1200" b="1" i="0" kern="1200" dirty="0" smtClean="0">
                <a:solidFill>
                  <a:schemeClr val="tx1"/>
                </a:solidFill>
                <a:effectLst/>
                <a:latin typeface="+mn-lt"/>
                <a:ea typeface="+mn-ea"/>
                <a:cs typeface="+mn-cs"/>
              </a:rPr>
              <a:t> (Please see attached brochure for additional information): </a:t>
            </a:r>
            <a:endParaRPr lang="en-US" sz="1200" b="0" i="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Lecture Capture</a:t>
            </a:r>
            <a:r>
              <a:rPr lang="en-US" sz="1200" b="0" i="0" kern="1200" dirty="0" smtClean="0">
                <a:solidFill>
                  <a:schemeClr val="tx1"/>
                </a:solidFill>
                <a:effectLst/>
                <a:latin typeface="+mn-lt"/>
                <a:ea typeface="+mn-ea"/>
                <a:cs typeface="+mn-cs"/>
              </a:rPr>
              <a:t> - </a:t>
            </a:r>
            <a:r>
              <a:rPr lang="en-US" sz="1200" b="0" i="0" kern="1200" dirty="0" err="1" smtClean="0">
                <a:solidFill>
                  <a:schemeClr val="tx1"/>
                </a:solidFill>
                <a:effectLst/>
                <a:latin typeface="+mn-lt"/>
                <a:ea typeface="+mn-ea"/>
                <a:cs typeface="+mn-cs"/>
              </a:rPr>
              <a:t>Panopto</a:t>
            </a:r>
            <a:r>
              <a:rPr lang="en-US" sz="1200" b="0" i="0" kern="1200" dirty="0" smtClean="0">
                <a:solidFill>
                  <a:schemeClr val="tx1"/>
                </a:solidFill>
                <a:effectLst/>
                <a:latin typeface="+mn-lt"/>
                <a:ea typeface="+mn-ea"/>
                <a:cs typeface="+mn-cs"/>
              </a:rPr>
              <a:t> is a lecture capture system built with the flexibility to record any combination of video sources, in any configuration, in classrooms of any size. And </a:t>
            </a:r>
            <a:r>
              <a:rPr lang="en-US" sz="1200" b="0" i="0" kern="1200" dirty="0" err="1" smtClean="0">
                <a:solidFill>
                  <a:schemeClr val="tx1"/>
                </a:solidFill>
                <a:effectLst/>
                <a:latin typeface="+mn-lt"/>
                <a:ea typeface="+mn-ea"/>
                <a:cs typeface="+mn-cs"/>
              </a:rPr>
              <a:t>Panopto</a:t>
            </a:r>
            <a:r>
              <a:rPr lang="en-US" sz="1200" b="0" i="0" kern="1200" dirty="0" smtClean="0">
                <a:solidFill>
                  <a:schemeClr val="tx1"/>
                </a:solidFill>
                <a:effectLst/>
                <a:latin typeface="+mn-lt"/>
                <a:ea typeface="+mn-ea"/>
                <a:cs typeface="+mn-cs"/>
              </a:rPr>
              <a:t> scales with ease to meet your institution’s needs — from small departmental deployments to campus-wide installations.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Flipped Classroom</a:t>
            </a:r>
            <a:r>
              <a:rPr lang="en-US" sz="1200" b="0" i="0" kern="1200" dirty="0" smtClean="0">
                <a:solidFill>
                  <a:schemeClr val="tx1"/>
                </a:solidFill>
                <a:effectLst/>
                <a:latin typeface="+mn-lt"/>
                <a:ea typeface="+mn-ea"/>
                <a:cs typeface="+mn-cs"/>
              </a:rPr>
              <a:t> - </a:t>
            </a:r>
            <a:r>
              <a:rPr lang="en-US" sz="1200" b="0" i="0" kern="1200" dirty="0" err="1" smtClean="0">
                <a:solidFill>
                  <a:schemeClr val="tx1"/>
                </a:solidFill>
                <a:effectLst/>
                <a:latin typeface="+mn-lt"/>
                <a:ea typeface="+mn-ea"/>
                <a:cs typeface="+mn-cs"/>
              </a:rPr>
              <a:t>Panopto</a:t>
            </a:r>
            <a:r>
              <a:rPr lang="en-US" sz="1200" b="0" i="0" kern="1200" dirty="0" smtClean="0">
                <a:solidFill>
                  <a:schemeClr val="tx1"/>
                </a:solidFill>
                <a:effectLst/>
                <a:latin typeface="+mn-lt"/>
                <a:ea typeface="+mn-ea"/>
                <a:cs typeface="+mn-cs"/>
              </a:rPr>
              <a:t> provides an easier way to record short, engaging flipped classroom videos.  Using your Windows PC or Mac, you can record slides and other on-screen content along with audio or video of you presenting. These </a:t>
            </a:r>
            <a:r>
              <a:rPr lang="en-US" sz="1200" b="0" i="0" kern="1200" dirty="0" err="1" smtClean="0">
                <a:solidFill>
                  <a:schemeClr val="tx1"/>
                </a:solidFill>
                <a:effectLst/>
                <a:latin typeface="+mn-lt"/>
                <a:ea typeface="+mn-ea"/>
                <a:cs typeface="+mn-cs"/>
              </a:rPr>
              <a:t>microlectures</a:t>
            </a:r>
            <a:r>
              <a:rPr lang="en-US" sz="1200" b="0" i="0" kern="1200" dirty="0" smtClean="0">
                <a:solidFill>
                  <a:schemeClr val="tx1"/>
                </a:solidFill>
                <a:effectLst/>
                <a:latin typeface="+mn-lt"/>
                <a:ea typeface="+mn-ea"/>
                <a:cs typeface="+mn-cs"/>
              </a:rPr>
              <a:t> help students learn the key points they’ll need before class begins.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Flexibility - </a:t>
            </a:r>
            <a:r>
              <a:rPr lang="en-US" sz="1200" b="0" i="0" kern="1200" dirty="0" err="1" smtClean="0">
                <a:solidFill>
                  <a:schemeClr val="tx1"/>
                </a:solidFill>
                <a:effectLst/>
                <a:latin typeface="+mn-lt"/>
                <a:ea typeface="+mn-ea"/>
                <a:cs typeface="+mn-cs"/>
              </a:rPr>
              <a:t>Panopto</a:t>
            </a:r>
            <a:r>
              <a:rPr lang="en-US" sz="1200" b="0" i="0" kern="1200" dirty="0" smtClean="0">
                <a:solidFill>
                  <a:schemeClr val="tx1"/>
                </a:solidFill>
                <a:effectLst/>
                <a:latin typeface="+mn-lt"/>
                <a:ea typeface="+mn-ea"/>
                <a:cs typeface="+mn-cs"/>
              </a:rPr>
              <a:t> includes a flexible video recording system that enables you to capture flipped classroom materials using a range of video sources and mobile devices.  Using your iPad, iPhone, or Android device, you can easily upload videos that you’ve captured around campus, at home, in the lab, or in the field. And if you’re recording from your laptop or desktop computer, you can record video using webcams, HD camcorders, document cameras, and more.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Media Import features:</a:t>
            </a:r>
            <a:endParaRPr lang="en-US" sz="1200" b="0" i="0" kern="1200" dirty="0" smtClean="0">
              <a:solidFill>
                <a:schemeClr val="tx1"/>
              </a:solidFill>
              <a:effectLst/>
              <a:latin typeface="+mn-lt"/>
              <a:ea typeface="+mn-ea"/>
              <a:cs typeface="+mn-cs"/>
            </a:endParaRPr>
          </a:p>
          <a:p>
            <a:pPr lvl="1"/>
            <a:r>
              <a:rPr lang="en-US" sz="1200" b="0" i="1" kern="1200" dirty="0" smtClean="0">
                <a:solidFill>
                  <a:schemeClr val="tx1"/>
                </a:solidFill>
                <a:effectLst/>
                <a:latin typeface="+mn-lt"/>
                <a:ea typeface="+mn-ea"/>
                <a:cs typeface="+mn-cs"/>
              </a:rPr>
              <a:t>Drag-and drop import </a:t>
            </a:r>
            <a:r>
              <a:rPr lang="en-US" sz="1200" b="0" i="0" kern="1200" dirty="0" smtClean="0">
                <a:solidFill>
                  <a:schemeClr val="tx1"/>
                </a:solidFill>
                <a:effectLst/>
                <a:latin typeface="+mn-lt"/>
                <a:ea typeface="+mn-ea"/>
                <a:cs typeface="+mn-cs"/>
              </a:rPr>
              <a:t>provides an easy-to-use interface for ingesting media into the </a:t>
            </a:r>
            <a:r>
              <a:rPr lang="en-US" sz="1200" b="0" i="0" kern="1200" dirty="0" err="1" smtClean="0">
                <a:solidFill>
                  <a:schemeClr val="tx1"/>
                </a:solidFill>
                <a:effectLst/>
                <a:latin typeface="+mn-lt"/>
                <a:ea typeface="+mn-ea"/>
                <a:cs typeface="+mn-cs"/>
              </a:rPr>
              <a:t>Panopto</a:t>
            </a:r>
            <a:r>
              <a:rPr lang="en-US" sz="1200" b="0" i="0" kern="1200" dirty="0" smtClean="0">
                <a:solidFill>
                  <a:schemeClr val="tx1"/>
                </a:solidFill>
                <a:effectLst/>
                <a:latin typeface="+mn-lt"/>
                <a:ea typeface="+mn-ea"/>
                <a:cs typeface="+mn-cs"/>
              </a:rPr>
              <a:t> video CMS.</a:t>
            </a:r>
          </a:p>
          <a:p>
            <a:pPr lvl="1"/>
            <a:r>
              <a:rPr lang="en-US" sz="1200" b="0" i="1" kern="1200" dirty="0" smtClean="0">
                <a:solidFill>
                  <a:schemeClr val="tx1"/>
                </a:solidFill>
                <a:effectLst/>
                <a:latin typeface="+mn-lt"/>
                <a:ea typeface="+mn-ea"/>
                <a:cs typeface="+mn-cs"/>
              </a:rPr>
              <a:t>Broad format support </a:t>
            </a:r>
            <a:r>
              <a:rPr lang="en-US" sz="1200" b="0" i="0" kern="1200" dirty="0" smtClean="0">
                <a:solidFill>
                  <a:schemeClr val="tx1"/>
                </a:solidFill>
                <a:effectLst/>
                <a:latin typeface="+mn-lt"/>
                <a:ea typeface="+mn-ea"/>
                <a:cs typeface="+mn-cs"/>
              </a:rPr>
              <a:t>enables you to upload WMV, AVI, MPG, MP4, MOV, 3GPP, WMA, MPEG, PS, TS, QT, MP2, M2a, M2V, M4a, M4V, GoToMeeting, and Camtasia files.</a:t>
            </a:r>
          </a:p>
          <a:p>
            <a:pPr lvl="1"/>
            <a:r>
              <a:rPr lang="en-US" sz="1200" b="0" i="1" kern="1200" dirty="0" smtClean="0">
                <a:solidFill>
                  <a:schemeClr val="tx1"/>
                </a:solidFill>
                <a:effectLst/>
                <a:latin typeface="+mn-lt"/>
                <a:ea typeface="+mn-ea"/>
                <a:cs typeface="+mn-cs"/>
              </a:rPr>
              <a:t>Video transcoding </a:t>
            </a:r>
            <a:r>
              <a:rPr lang="en-US" sz="1200" b="0" i="0" kern="1200" dirty="0" smtClean="0">
                <a:solidFill>
                  <a:schemeClr val="tx1"/>
                </a:solidFill>
                <a:effectLst/>
                <a:latin typeface="+mn-lt"/>
                <a:ea typeface="+mn-ea"/>
                <a:cs typeface="+mn-cs"/>
              </a:rPr>
              <a:t>acts as a universal translator for existing media, converting disparate formats into HTML5- compatible video that can be played back in </a:t>
            </a:r>
            <a:r>
              <a:rPr lang="en-US" sz="1200" b="0" i="0" kern="1200" dirty="0" err="1" smtClean="0">
                <a:solidFill>
                  <a:schemeClr val="tx1"/>
                </a:solidFill>
                <a:effectLst/>
                <a:latin typeface="+mn-lt"/>
                <a:ea typeface="+mn-ea"/>
                <a:cs typeface="+mn-cs"/>
              </a:rPr>
              <a:t>Panopto’s</a:t>
            </a:r>
            <a:r>
              <a:rPr lang="en-US" sz="1200" b="0" i="0" kern="1200" dirty="0" smtClean="0">
                <a:solidFill>
                  <a:schemeClr val="tx1"/>
                </a:solidFill>
                <a:effectLst/>
                <a:latin typeface="+mn-lt"/>
                <a:ea typeface="+mn-ea"/>
                <a:cs typeface="+mn-cs"/>
              </a:rPr>
              <a:t> interactive video player, an HTML5-compatible MP4 video podcast, and an MP3 audio podcast.</a:t>
            </a:r>
          </a:p>
          <a:p>
            <a:pPr lvl="1"/>
            <a:r>
              <a:rPr lang="en-US" sz="1200" b="0" i="1" kern="1200" dirty="0" smtClean="0">
                <a:solidFill>
                  <a:schemeClr val="tx1"/>
                </a:solidFill>
                <a:effectLst/>
                <a:latin typeface="+mn-lt"/>
                <a:ea typeface="+mn-ea"/>
                <a:cs typeface="+mn-cs"/>
              </a:rPr>
              <a:t>Slide sync </a:t>
            </a:r>
            <a:r>
              <a:rPr lang="en-US" sz="1200" b="0" i="0" kern="1200" dirty="0" smtClean="0">
                <a:solidFill>
                  <a:schemeClr val="tx1"/>
                </a:solidFill>
                <a:effectLst/>
                <a:latin typeface="+mn-lt"/>
                <a:ea typeface="+mn-ea"/>
                <a:cs typeface="+mn-cs"/>
              </a:rPr>
              <a:t>enables you to combine video recordings and their related PowerPoint slides into a single video.</a:t>
            </a:r>
          </a:p>
          <a:p>
            <a:pPr lvl="1"/>
            <a:r>
              <a:rPr lang="en-US" sz="1200" b="0" i="1" kern="1200" dirty="0" smtClean="0">
                <a:solidFill>
                  <a:schemeClr val="tx1"/>
                </a:solidFill>
                <a:effectLst/>
                <a:latin typeface="+mn-lt"/>
                <a:ea typeface="+mn-ea"/>
                <a:cs typeface="+mn-cs"/>
              </a:rPr>
              <a:t>Batch upload </a:t>
            </a:r>
            <a:r>
              <a:rPr lang="en-US" sz="1200" b="0" i="0" kern="1200" dirty="0" smtClean="0">
                <a:solidFill>
                  <a:schemeClr val="tx1"/>
                </a:solidFill>
                <a:effectLst/>
                <a:latin typeface="+mn-lt"/>
                <a:ea typeface="+mn-ea"/>
                <a:cs typeface="+mn-cs"/>
              </a:rPr>
              <a:t>enables users to drag and drop hundreds of media files into </a:t>
            </a:r>
            <a:r>
              <a:rPr lang="en-US" sz="1200" b="0" i="0" kern="1200" dirty="0" err="1" smtClean="0">
                <a:solidFill>
                  <a:schemeClr val="tx1"/>
                </a:solidFill>
                <a:effectLst/>
                <a:latin typeface="+mn-lt"/>
                <a:ea typeface="+mn-ea"/>
                <a:cs typeface="+mn-cs"/>
              </a:rPr>
              <a:t>Panopto</a:t>
            </a:r>
            <a:r>
              <a:rPr lang="en-US" sz="1200" b="0" i="0" kern="1200" dirty="0" smtClean="0">
                <a:solidFill>
                  <a:schemeClr val="tx1"/>
                </a:solidFill>
                <a:effectLst/>
                <a:latin typeface="+mn-lt"/>
                <a:ea typeface="+mn-ea"/>
                <a:cs typeface="+mn-cs"/>
              </a:rPr>
              <a:t> for simultaneous ingestion.</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Recording Features:</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lvl="1"/>
            <a:r>
              <a:rPr lang="en-US" sz="1200" b="0" i="1" kern="1200" dirty="0" smtClean="0">
                <a:solidFill>
                  <a:schemeClr val="tx1"/>
                </a:solidFill>
                <a:effectLst/>
                <a:latin typeface="+mn-lt"/>
                <a:ea typeface="+mn-ea"/>
                <a:cs typeface="+mn-cs"/>
              </a:rPr>
              <a:t>Distributed recording </a:t>
            </a:r>
            <a:r>
              <a:rPr lang="en-US" sz="1200" b="0" i="0" kern="1200" dirty="0" smtClean="0">
                <a:solidFill>
                  <a:schemeClr val="tx1"/>
                </a:solidFill>
                <a:effectLst/>
                <a:latin typeface="+mn-lt"/>
                <a:ea typeface="+mn-ea"/>
                <a:cs typeface="+mn-cs"/>
              </a:rPr>
              <a:t>enables different parts of a presentation or event to be captured from different machines, and then automatically combined into a single viewing experience (Unique feature).</a:t>
            </a:r>
          </a:p>
          <a:p>
            <a:pPr lvl="1"/>
            <a:r>
              <a:rPr lang="en-US" sz="1200" b="0" i="1" kern="1200" dirty="0" smtClean="0">
                <a:solidFill>
                  <a:schemeClr val="tx1"/>
                </a:solidFill>
                <a:effectLst/>
                <a:latin typeface="+mn-lt"/>
                <a:ea typeface="+mn-ea"/>
                <a:cs typeface="+mn-cs"/>
              </a:rPr>
              <a:t>Multi-monitor support </a:t>
            </a:r>
            <a:r>
              <a:rPr lang="en-US" sz="1200" b="0" i="0" kern="1200" dirty="0" smtClean="0">
                <a:solidFill>
                  <a:schemeClr val="tx1"/>
                </a:solidFill>
                <a:effectLst/>
                <a:latin typeface="+mn-lt"/>
                <a:ea typeface="+mn-ea"/>
                <a:cs typeface="+mn-cs"/>
              </a:rPr>
              <a:t>enables you to screencast multiple monitors attached to a single PC (Unique feature).</a:t>
            </a:r>
          </a:p>
          <a:p>
            <a:pPr lvl="1"/>
            <a:r>
              <a:rPr lang="en-US" sz="1200" b="0" i="1" kern="1200" dirty="0" smtClean="0">
                <a:solidFill>
                  <a:schemeClr val="tx1"/>
                </a:solidFill>
                <a:effectLst/>
                <a:latin typeface="+mn-lt"/>
                <a:ea typeface="+mn-ea"/>
                <a:cs typeface="+mn-cs"/>
              </a:rPr>
              <a:t>Multi-camera video </a:t>
            </a:r>
            <a:r>
              <a:rPr lang="en-US" sz="1200" b="0" i="0" kern="1200" dirty="0" smtClean="0">
                <a:solidFill>
                  <a:schemeClr val="tx1"/>
                </a:solidFill>
                <a:effectLst/>
                <a:latin typeface="+mn-lt"/>
                <a:ea typeface="+mn-ea"/>
                <a:cs typeface="+mn-cs"/>
              </a:rPr>
              <a:t>enables presenters to capture multiple video devices (web cams, DV cameras, desktop capture, smart whiteboards, document cameras and more) simultaneously from a single PC (Unique feature).</a:t>
            </a:r>
          </a:p>
          <a:p>
            <a:pPr lvl="1"/>
            <a:r>
              <a:rPr lang="en-US" sz="1200" b="0" i="1" kern="1200" dirty="0" smtClean="0">
                <a:solidFill>
                  <a:schemeClr val="tx1"/>
                </a:solidFill>
                <a:effectLst/>
                <a:latin typeface="+mn-lt"/>
                <a:ea typeface="+mn-ea"/>
                <a:cs typeface="+mn-cs"/>
              </a:rPr>
              <a:t>Failsafe recording and webcasting </a:t>
            </a:r>
            <a:r>
              <a:rPr lang="en-US" sz="1200" b="0" i="0" kern="1200" dirty="0" smtClean="0">
                <a:solidFill>
                  <a:schemeClr val="tx1"/>
                </a:solidFill>
                <a:effectLst/>
                <a:latin typeface="+mn-lt"/>
                <a:ea typeface="+mn-ea"/>
                <a:cs typeface="+mn-cs"/>
              </a:rPr>
              <a:t>protects </a:t>
            </a:r>
            <a:r>
              <a:rPr lang="en-US" sz="1200" b="0" i="0" kern="1200" dirty="0" err="1" smtClean="0">
                <a:solidFill>
                  <a:schemeClr val="tx1"/>
                </a:solidFill>
                <a:effectLst/>
                <a:latin typeface="+mn-lt"/>
                <a:ea typeface="+mn-ea"/>
                <a:cs typeface="+mn-cs"/>
              </a:rPr>
              <a:t>Panopto</a:t>
            </a:r>
            <a:r>
              <a:rPr lang="en-US" sz="1200" b="0" i="0" kern="1200" dirty="0" smtClean="0">
                <a:solidFill>
                  <a:schemeClr val="tx1"/>
                </a:solidFill>
                <a:effectLst/>
                <a:latin typeface="+mn-lt"/>
                <a:ea typeface="+mn-ea"/>
                <a:cs typeface="+mn-cs"/>
              </a:rPr>
              <a:t> recordings from data loss in the face of power outages, hardware failure, and operating system crashes.</a:t>
            </a:r>
          </a:p>
          <a:p>
            <a:pPr lvl="1"/>
            <a:r>
              <a:rPr lang="en-US" sz="1200" b="0" i="1" kern="1200" dirty="0" smtClean="0">
                <a:solidFill>
                  <a:schemeClr val="tx1"/>
                </a:solidFill>
                <a:effectLst/>
                <a:latin typeface="+mn-lt"/>
                <a:ea typeface="+mn-ea"/>
                <a:cs typeface="+mn-cs"/>
              </a:rPr>
              <a:t>60fps streaming </a:t>
            </a:r>
            <a:r>
              <a:rPr lang="en-US" sz="1200" b="0" i="0" kern="1200" dirty="0" smtClean="0">
                <a:solidFill>
                  <a:schemeClr val="tx1"/>
                </a:solidFill>
                <a:effectLst/>
                <a:latin typeface="+mn-lt"/>
                <a:ea typeface="+mn-ea"/>
                <a:cs typeface="+mn-cs"/>
              </a:rPr>
              <a:t>support provides industry-leading, broadcast-quality video delivery to desktops, laptops, and mobile devices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Webcasting Features:</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lvl="1"/>
            <a:r>
              <a:rPr lang="en-US" sz="1200" b="0" i="1" kern="1200" dirty="0" smtClean="0">
                <a:solidFill>
                  <a:schemeClr val="tx1"/>
                </a:solidFill>
                <a:effectLst/>
                <a:latin typeface="+mn-lt"/>
                <a:ea typeface="+mn-ea"/>
                <a:cs typeface="+mn-cs"/>
              </a:rPr>
              <a:t>One-click webcasting </a:t>
            </a:r>
            <a:r>
              <a:rPr lang="en-US" sz="1200" b="0" i="0" kern="1200" dirty="0" smtClean="0">
                <a:solidFill>
                  <a:schemeClr val="tx1"/>
                </a:solidFill>
                <a:effectLst/>
                <a:latin typeface="+mn-lt"/>
                <a:ea typeface="+mn-ea"/>
                <a:cs typeface="+mn-cs"/>
              </a:rPr>
              <a:t>enables you to live stream a presentation, event, or meeting simply by checking a checkbox.</a:t>
            </a:r>
          </a:p>
          <a:p>
            <a:pPr lvl="1"/>
            <a:r>
              <a:rPr lang="en-US" sz="1200" b="0" i="1" kern="1200" dirty="0" smtClean="0">
                <a:solidFill>
                  <a:schemeClr val="tx1"/>
                </a:solidFill>
                <a:effectLst/>
                <a:latin typeface="+mn-lt"/>
                <a:ea typeface="+mn-ea"/>
                <a:cs typeface="+mn-cs"/>
              </a:rPr>
              <a:t>Live Q&amp;A </a:t>
            </a:r>
            <a:r>
              <a:rPr lang="en-US" sz="1200" b="0" i="0" kern="1200" dirty="0" smtClean="0">
                <a:solidFill>
                  <a:schemeClr val="tx1"/>
                </a:solidFill>
                <a:effectLst/>
                <a:latin typeface="+mn-lt"/>
                <a:ea typeface="+mn-ea"/>
                <a:cs typeface="+mn-cs"/>
              </a:rPr>
              <a:t>enables webcast viewers to submit questions to the presenter during the live streamed event.</a:t>
            </a:r>
          </a:p>
          <a:p>
            <a:pPr lvl="1"/>
            <a:r>
              <a:rPr lang="en-US" sz="1200" b="0" i="1" kern="1200" dirty="0" smtClean="0">
                <a:solidFill>
                  <a:schemeClr val="tx1"/>
                </a:solidFill>
                <a:effectLst/>
                <a:latin typeface="+mn-lt"/>
                <a:ea typeface="+mn-ea"/>
                <a:cs typeface="+mn-cs"/>
              </a:rPr>
              <a:t>Multi-stream webcast </a:t>
            </a:r>
            <a:r>
              <a:rPr lang="en-US" sz="1200" b="0" i="0" kern="1200" dirty="0" smtClean="0">
                <a:solidFill>
                  <a:schemeClr val="tx1"/>
                </a:solidFill>
                <a:effectLst/>
                <a:latin typeface="+mn-lt"/>
                <a:ea typeface="+mn-ea"/>
                <a:cs typeface="+mn-cs"/>
              </a:rPr>
              <a:t>enables you to stream multiple video streams in HD from a single PC. (Unique feature)</a:t>
            </a:r>
          </a:p>
          <a:p>
            <a:pPr lvl="1"/>
            <a:r>
              <a:rPr lang="en-US" sz="1200" b="0" i="1" kern="1200" dirty="0" smtClean="0">
                <a:solidFill>
                  <a:schemeClr val="tx1"/>
                </a:solidFill>
                <a:effectLst/>
                <a:latin typeface="+mn-lt"/>
                <a:ea typeface="+mn-ea"/>
                <a:cs typeface="+mn-cs"/>
              </a:rPr>
              <a:t>Distributed webcast </a:t>
            </a:r>
            <a:r>
              <a:rPr lang="en-US" sz="1200" b="0" i="0" kern="1200" dirty="0" smtClean="0">
                <a:solidFill>
                  <a:schemeClr val="tx1"/>
                </a:solidFill>
                <a:effectLst/>
                <a:latin typeface="+mn-lt"/>
                <a:ea typeface="+mn-ea"/>
                <a:cs typeface="+mn-cs"/>
              </a:rPr>
              <a:t>enables different parts of a presentation or event to be broadcast from different machines, and then automatically combined into a single live viewing experience. (Unique feature)</a:t>
            </a:r>
          </a:p>
          <a:p>
            <a:pPr lvl="1"/>
            <a:r>
              <a:rPr lang="en-US" sz="1200" b="0" i="1" kern="1200" dirty="0" err="1" smtClean="0">
                <a:solidFill>
                  <a:schemeClr val="tx1"/>
                </a:solidFill>
                <a:effectLst/>
                <a:latin typeface="+mn-lt"/>
                <a:ea typeface="+mn-ea"/>
                <a:cs typeface="+mn-cs"/>
              </a:rPr>
              <a:t>Panopto</a:t>
            </a:r>
            <a:r>
              <a:rPr lang="en-US" sz="1200" b="0" i="1" kern="1200" dirty="0" smtClean="0">
                <a:solidFill>
                  <a:schemeClr val="tx1"/>
                </a:solidFill>
                <a:effectLst/>
                <a:latin typeface="+mn-lt"/>
                <a:ea typeface="+mn-ea"/>
                <a:cs typeface="+mn-cs"/>
              </a:rPr>
              <a:t> URLs </a:t>
            </a:r>
            <a:r>
              <a:rPr lang="en-US" sz="1200" b="0" i="0" kern="1200" dirty="0" smtClean="0">
                <a:solidFill>
                  <a:schemeClr val="tx1"/>
                </a:solidFill>
                <a:effectLst/>
                <a:latin typeface="+mn-lt"/>
                <a:ea typeface="+mn-ea"/>
                <a:cs typeface="+mn-cs"/>
              </a:rPr>
              <a:t>provide a single link for viewing a video – live and on-demand.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r>
              <a:rPr lang="en-US" sz="1200" b="1" i="1" kern="1200" dirty="0" smtClean="0">
                <a:solidFill>
                  <a:schemeClr val="tx1"/>
                </a:solidFill>
                <a:effectLst/>
                <a:latin typeface="+mn-lt"/>
                <a:ea typeface="+mn-ea"/>
                <a:cs typeface="+mn-cs"/>
              </a:rPr>
              <a:t>Video Management and Search</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lvl="1"/>
            <a:r>
              <a:rPr lang="en-US" sz="1200" b="0" i="1" kern="1200" dirty="0" smtClean="0">
                <a:solidFill>
                  <a:schemeClr val="tx1"/>
                </a:solidFill>
                <a:effectLst/>
                <a:latin typeface="+mn-lt"/>
                <a:ea typeface="+mn-ea"/>
                <a:cs typeface="+mn-cs"/>
              </a:rPr>
              <a:t>Smart Search </a:t>
            </a:r>
            <a:r>
              <a:rPr lang="en-US" sz="1200" b="0" i="0" kern="1200" dirty="0" smtClean="0">
                <a:solidFill>
                  <a:schemeClr val="tx1"/>
                </a:solidFill>
                <a:effectLst/>
                <a:latin typeface="+mn-lt"/>
                <a:ea typeface="+mn-ea"/>
                <a:cs typeface="+mn-cs"/>
              </a:rPr>
              <a:t>is an industry-leading video search engine that enables users to search across their entire video library and inside individual videos for any word spoken or shown. </a:t>
            </a:r>
            <a:r>
              <a:rPr lang="en-US" sz="1200" b="0" i="1" kern="1200" dirty="0" smtClean="0">
                <a:solidFill>
                  <a:schemeClr val="tx1"/>
                </a:solidFill>
                <a:effectLst/>
                <a:latin typeface="+mn-lt"/>
                <a:ea typeface="+mn-ea"/>
                <a:cs typeface="+mn-cs"/>
              </a:rPr>
              <a:t>Automatic Speech Recognition (ASR) </a:t>
            </a:r>
            <a:r>
              <a:rPr lang="en-US" sz="1200" b="0" i="0" kern="1200" dirty="0" smtClean="0">
                <a:solidFill>
                  <a:schemeClr val="tx1"/>
                </a:solidFill>
                <a:effectLst/>
                <a:latin typeface="+mn-lt"/>
                <a:ea typeface="+mn-ea"/>
                <a:cs typeface="+mn-cs"/>
              </a:rPr>
              <a:t>indexes spoken words in video and audio recordings, enabling Smart Search to find words in the media talk track. </a:t>
            </a:r>
            <a:r>
              <a:rPr lang="en-US" sz="1200" b="0" i="1" kern="1200" dirty="0" smtClean="0">
                <a:solidFill>
                  <a:schemeClr val="tx1"/>
                </a:solidFill>
                <a:effectLst/>
                <a:latin typeface="+mn-lt"/>
                <a:ea typeface="+mn-ea"/>
                <a:cs typeface="+mn-cs"/>
              </a:rPr>
              <a:t>Optical Character Recognition (OCR) </a:t>
            </a:r>
            <a:r>
              <a:rPr lang="en-US" sz="1200" b="0" i="0" kern="1200" dirty="0" smtClean="0">
                <a:solidFill>
                  <a:schemeClr val="tx1"/>
                </a:solidFill>
                <a:effectLst/>
                <a:latin typeface="+mn-lt"/>
                <a:ea typeface="+mn-ea"/>
                <a:cs typeface="+mn-cs"/>
              </a:rPr>
              <a:t>indexes on-screen words in videos, enabling Smart Search to find typewritten content within videos.</a:t>
            </a:r>
          </a:p>
          <a:p>
            <a:pPr lvl="1"/>
            <a:r>
              <a:rPr lang="en-US" sz="1200" b="0" i="1" kern="1200" dirty="0" smtClean="0">
                <a:solidFill>
                  <a:schemeClr val="tx1"/>
                </a:solidFill>
                <a:effectLst/>
                <a:latin typeface="+mn-lt"/>
                <a:ea typeface="+mn-ea"/>
                <a:cs typeface="+mn-cs"/>
              </a:rPr>
              <a:t>HLS media pipeline </a:t>
            </a:r>
            <a:r>
              <a:rPr lang="en-US" sz="1200" b="0" i="0" kern="1200" dirty="0" smtClean="0">
                <a:solidFill>
                  <a:schemeClr val="tx1"/>
                </a:solidFill>
                <a:effectLst/>
                <a:latin typeface="+mn-lt"/>
                <a:ea typeface="+mn-ea"/>
                <a:cs typeface="+mn-cs"/>
              </a:rPr>
              <a:t>provides businesses and universities with the first standards-based video platform for recording, live broadcasting and watching videos from any device. The pipeline streams all video over ports 80 and 443, eliminating the need for system administrators to reconfigure their proxies and firewalls for video delivery.</a:t>
            </a:r>
          </a:p>
          <a:p>
            <a:pPr lvl="1"/>
            <a:r>
              <a:rPr lang="en-US" sz="1200" b="0" i="1" kern="1200" dirty="0" smtClean="0">
                <a:solidFill>
                  <a:schemeClr val="tx1"/>
                </a:solidFill>
                <a:effectLst/>
                <a:latin typeface="+mn-lt"/>
                <a:ea typeface="+mn-ea"/>
                <a:cs typeface="+mn-cs"/>
              </a:rPr>
              <a:t>Approval workflows </a:t>
            </a:r>
            <a:r>
              <a:rPr lang="en-US" sz="1200" b="0" i="0" kern="1200" dirty="0" smtClean="0">
                <a:solidFill>
                  <a:schemeClr val="tx1"/>
                </a:solidFill>
                <a:effectLst/>
                <a:latin typeface="+mn-lt"/>
                <a:ea typeface="+mn-ea"/>
                <a:cs typeface="+mn-cs"/>
              </a:rPr>
              <a:t>enable video creators, videographers, and administrators to set up rules for moderating and reviewing content before it becomes available for playback.</a:t>
            </a:r>
          </a:p>
          <a:p>
            <a:pPr lvl="1"/>
            <a:r>
              <a:rPr lang="en-US" sz="1200" b="0" i="1" kern="1200" dirty="0" smtClean="0">
                <a:solidFill>
                  <a:schemeClr val="tx1"/>
                </a:solidFill>
                <a:effectLst/>
                <a:latin typeface="+mn-lt"/>
                <a:ea typeface="+mn-ea"/>
                <a:cs typeface="+mn-cs"/>
              </a:rPr>
              <a:t>Availability windows </a:t>
            </a:r>
            <a:r>
              <a:rPr lang="en-US" sz="1200" b="0" i="0" kern="1200" dirty="0" smtClean="0">
                <a:solidFill>
                  <a:schemeClr val="tx1"/>
                </a:solidFill>
                <a:effectLst/>
                <a:latin typeface="+mn-lt"/>
                <a:ea typeface="+mn-ea"/>
                <a:cs typeface="+mn-cs"/>
              </a:rPr>
              <a:t>enable video creators, videographers, and administrators to set start and end availability for folders and individual videos.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6</a:t>
            </a:fld>
            <a:endParaRPr lang="en-US"/>
          </a:p>
        </p:txBody>
      </p:sp>
    </p:spTree>
    <p:extLst>
      <p:ext uri="{BB962C8B-B14F-4D97-AF65-F5344CB8AC3E}">
        <p14:creationId xmlns:p14="http://schemas.microsoft.com/office/powerpoint/2010/main" val="2629869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Utilize existing devices with </a:t>
            </a:r>
            <a:r>
              <a:rPr lang="en-US" sz="1200" b="0" i="0" kern="1200" dirty="0" err="1" smtClean="0">
                <a:solidFill>
                  <a:schemeClr val="tx1"/>
                </a:solidFill>
                <a:effectLst/>
                <a:latin typeface="+mn-lt"/>
                <a:ea typeface="+mn-ea"/>
                <a:cs typeface="+mn-cs"/>
              </a:rPr>
              <a:t>ResponseWare</a:t>
            </a:r>
            <a:r>
              <a:rPr lang="en-US" sz="1200" b="0" i="0" kern="1200" dirty="0" smtClean="0">
                <a:solidFill>
                  <a:schemeClr val="tx1"/>
                </a:solidFill>
                <a:effectLst/>
                <a:latin typeface="+mn-lt"/>
                <a:ea typeface="+mn-ea"/>
                <a:cs typeface="+mn-cs"/>
              </a:rPr>
              <a:t>. Our mobile solution can be used with any web-enabled device and allows participants to view and respond to interactive questions. Whether using a smart phone, tablet or computer, </a:t>
            </a:r>
            <a:r>
              <a:rPr lang="en-US" sz="1200" b="0" i="0" kern="1200" dirty="0" err="1" smtClean="0">
                <a:solidFill>
                  <a:schemeClr val="tx1"/>
                </a:solidFill>
                <a:effectLst/>
                <a:latin typeface="+mn-lt"/>
                <a:ea typeface="+mn-ea"/>
                <a:cs typeface="+mn-cs"/>
              </a:rPr>
              <a:t>ResponseWare</a:t>
            </a:r>
            <a:r>
              <a:rPr lang="en-US" sz="1200" b="0" i="0" kern="1200" dirty="0" smtClean="0">
                <a:solidFill>
                  <a:schemeClr val="tx1"/>
                </a:solidFill>
                <a:effectLst/>
                <a:latin typeface="+mn-lt"/>
                <a:ea typeface="+mn-ea"/>
                <a:cs typeface="+mn-cs"/>
              </a:rPr>
              <a:t> offers the same experience for all users.</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7</a:t>
            </a:fld>
            <a:endParaRPr lang="en-US"/>
          </a:p>
        </p:txBody>
      </p:sp>
    </p:spTree>
    <p:extLst>
      <p:ext uri="{BB962C8B-B14F-4D97-AF65-F5344CB8AC3E}">
        <p14:creationId xmlns:p14="http://schemas.microsoft.com/office/powerpoint/2010/main" val="757512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like the following features: </a:t>
            </a:r>
          </a:p>
          <a:p>
            <a:pPr lvl="0"/>
            <a:r>
              <a:rPr lang="en-US" sz="1200" kern="1200" dirty="0" smtClean="0">
                <a:solidFill>
                  <a:schemeClr val="tx1"/>
                </a:solidFill>
                <a:effectLst/>
                <a:latin typeface="+mn-lt"/>
                <a:ea typeface="+mn-ea"/>
                <a:cs typeface="+mn-cs"/>
              </a:rPr>
              <a:t>Clean and easy to use Interface</a:t>
            </a:r>
          </a:p>
          <a:p>
            <a:pPr lvl="0"/>
            <a:r>
              <a:rPr lang="en-US" sz="1200" kern="1200" dirty="0" smtClean="0">
                <a:solidFill>
                  <a:schemeClr val="tx1"/>
                </a:solidFill>
                <a:effectLst/>
                <a:latin typeface="+mn-lt"/>
                <a:ea typeface="+mn-ea"/>
                <a:cs typeface="+mn-cs"/>
              </a:rPr>
              <a:t>Integration with Google Drive and Google Calendar</a:t>
            </a:r>
          </a:p>
          <a:p>
            <a:pPr lvl="0"/>
            <a:r>
              <a:rPr lang="en-US" sz="1200" kern="1200" dirty="0" smtClean="0">
                <a:solidFill>
                  <a:schemeClr val="tx1"/>
                </a:solidFill>
                <a:effectLst/>
                <a:latin typeface="+mn-lt"/>
                <a:ea typeface="+mn-ea"/>
                <a:cs typeface="+mn-cs"/>
              </a:rPr>
              <a:t>Utilize Google Sheet for grading</a:t>
            </a:r>
          </a:p>
          <a:p>
            <a:r>
              <a:rPr lang="en-US" sz="1200" kern="1200" dirty="0" smtClean="0">
                <a:solidFill>
                  <a:schemeClr val="tx1"/>
                </a:solidFill>
                <a:effectLst/>
                <a:latin typeface="+mn-lt"/>
                <a:ea typeface="+mn-ea"/>
                <a:cs typeface="+mn-cs"/>
              </a:rPr>
              <a:t>Things that I see lacking: </a:t>
            </a:r>
          </a:p>
          <a:p>
            <a:pPr lvl="0"/>
            <a:r>
              <a:rPr lang="en-US" sz="1200" kern="1200" dirty="0" smtClean="0">
                <a:solidFill>
                  <a:schemeClr val="tx1"/>
                </a:solidFill>
                <a:effectLst/>
                <a:latin typeface="+mn-lt"/>
                <a:ea typeface="+mn-ea"/>
                <a:cs typeface="+mn-cs"/>
              </a:rPr>
              <a:t>Some communications tools such as blogs, journals, etc. </a:t>
            </a:r>
          </a:p>
          <a:p>
            <a:pPr lvl="0"/>
            <a:r>
              <a:rPr lang="en-US" sz="1200" kern="1200" dirty="0" smtClean="0">
                <a:solidFill>
                  <a:schemeClr val="tx1"/>
                </a:solidFill>
                <a:effectLst/>
                <a:latin typeface="+mn-lt"/>
                <a:ea typeface="+mn-ea"/>
                <a:cs typeface="+mn-cs"/>
              </a:rPr>
              <a:t>I don't see an export/import feature</a:t>
            </a:r>
          </a:p>
          <a:p>
            <a:pPr lvl="0"/>
            <a:r>
              <a:rPr lang="en-US" sz="1200" kern="1200" dirty="0" smtClean="0">
                <a:solidFill>
                  <a:schemeClr val="tx1"/>
                </a:solidFill>
                <a:effectLst/>
                <a:latin typeface="+mn-lt"/>
                <a:ea typeface="+mn-ea"/>
                <a:cs typeface="+mn-cs"/>
              </a:rPr>
              <a:t>No student view so I'm not sure what it looks like to students</a:t>
            </a:r>
          </a:p>
          <a:p>
            <a:pPr lvl="0"/>
            <a:r>
              <a:rPr lang="en-US" sz="1200" kern="1200" dirty="0" smtClean="0">
                <a:solidFill>
                  <a:schemeClr val="tx1"/>
                </a:solidFill>
                <a:effectLst/>
                <a:latin typeface="+mn-lt"/>
                <a:ea typeface="+mn-ea"/>
                <a:cs typeface="+mn-cs"/>
              </a:rPr>
              <a:t>Features are pretty generic. </a:t>
            </a:r>
          </a:p>
          <a:p>
            <a:pPr lvl="0"/>
            <a:r>
              <a:rPr lang="en-US" sz="1200" kern="1200" dirty="0" smtClean="0">
                <a:solidFill>
                  <a:schemeClr val="tx1"/>
                </a:solidFill>
                <a:effectLst/>
                <a:latin typeface="+mn-lt"/>
                <a:ea typeface="+mn-ea"/>
                <a:cs typeface="+mn-cs"/>
              </a:rPr>
              <a:t>No course menu so it's hard to categorize content posted.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8</a:t>
            </a:fld>
            <a:endParaRPr lang="en-US"/>
          </a:p>
        </p:txBody>
      </p:sp>
    </p:spTree>
    <p:extLst>
      <p:ext uri="{BB962C8B-B14F-4D97-AF65-F5344CB8AC3E}">
        <p14:creationId xmlns:p14="http://schemas.microsoft.com/office/powerpoint/2010/main" val="112920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9</a:t>
            </a:fld>
            <a:endParaRPr lang="en-US"/>
          </a:p>
        </p:txBody>
      </p:sp>
    </p:spTree>
    <p:extLst>
      <p:ext uri="{BB962C8B-B14F-4D97-AF65-F5344CB8AC3E}">
        <p14:creationId xmlns:p14="http://schemas.microsoft.com/office/powerpoint/2010/main" val="2257983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8C02BD-617F-443A-9DC6-BE620467D6B3}" type="slidenum">
              <a:rPr lang="en-US" smtClean="0"/>
              <a:pPr/>
              <a:t>10</a:t>
            </a:fld>
            <a:endParaRPr lang="en-US"/>
          </a:p>
        </p:txBody>
      </p:sp>
    </p:spTree>
    <p:extLst>
      <p:ext uri="{BB962C8B-B14F-4D97-AF65-F5344CB8AC3E}">
        <p14:creationId xmlns:p14="http://schemas.microsoft.com/office/powerpoint/2010/main" val="295747071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wmv"/><Relationship Id="rId7" Type="http://schemas.openxmlformats.org/officeDocument/2006/relationships/slideMaster" Target="../slideMasters/slideMaster1.xml"/><Relationship Id="rId12" Type="http://schemas.openxmlformats.org/officeDocument/2006/relationships/image" Target="../media/image5.jpe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wmv"/><Relationship Id="rId11" Type="http://schemas.openxmlformats.org/officeDocument/2006/relationships/image" Target="../media/image4.png"/><Relationship Id="rId5" Type="http://schemas.microsoft.com/office/2007/relationships/media" Target="../media/media3.wmv"/><Relationship Id="rId10" Type="http://schemas.openxmlformats.org/officeDocument/2006/relationships/image" Target="../media/image3.jpeg"/><Relationship Id="rId4" Type="http://schemas.openxmlformats.org/officeDocument/2006/relationships/video" Target="../media/media2.wmv"/><Relationship Id="rId9"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3" name="Water_new.wmv"/>
          <p:cNvPicPr>
            <a:picLocks noChangeAspect="1"/>
          </p:cNvPicPr>
          <p:nvPr userDrawn="1">
            <a:videoFile r:link="rId2"/>
            <p:extLst>
              <p:ext uri="{DAA4B4D4-6D71-4841-9C94-3DE7FCFB9230}">
                <p14:media xmlns:p14="http://schemas.microsoft.com/office/powerpoint/2010/main" r:embed="rId1"/>
              </p:ext>
            </p:extLst>
          </p:nvPr>
        </p:nvPicPr>
        <p:blipFill rotWithShape="1">
          <a:blip r:embed="rId8"/>
          <a:srcRect l="-238" t="25119" r="-357" b="-637"/>
          <a:stretch/>
        </p:blipFill>
        <p:spPr>
          <a:xfrm>
            <a:off x="-1" y="10886"/>
            <a:ext cx="9198429" cy="5170713"/>
          </a:xfrm>
          <a:prstGeom prst="rect">
            <a:avLst/>
          </a:prstGeom>
          <a:noFill/>
          <a:ln>
            <a:noFill/>
          </a:ln>
        </p:spPr>
      </p:pic>
      <p:sp>
        <p:nvSpPr>
          <p:cNvPr id="8" name="Rectangle 7"/>
          <p:cNvSpPr/>
          <p:nvPr userDrawn="1"/>
        </p:nvSpPr>
        <p:spPr>
          <a:xfrm>
            <a:off x="3886200" y="0"/>
            <a:ext cx="4114800" cy="5143500"/>
          </a:xfrm>
          <a:prstGeom prst="rect">
            <a:avLst/>
          </a:prstGeom>
          <a:solidFill>
            <a:schemeClr val="tx2">
              <a:lumMod val="50000"/>
            </a:schemeClr>
          </a:solidFill>
          <a:ln w="38100">
            <a:noFill/>
          </a:ln>
          <a:effectLst>
            <a:outerShdw blurRad="901700" dir="27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ettyImages_sdd30005019vm_n.wmv">
            <a:hlinkClick r:id="" action="ppaction://media"/>
          </p:cNvPr>
          <p:cNvPicPr>
            <a:picLocks noChangeAspect="1"/>
          </p:cNvPicPr>
          <p:nvPr userDrawn="1">
            <a:videoFile r:link="rId4"/>
            <p:extLst>
              <p:ext uri="{DAA4B4D4-6D71-4841-9C94-3DE7FCFB9230}">
                <p14:media xmlns:p14="http://schemas.microsoft.com/office/powerpoint/2010/main" r:embed="rId3"/>
              </p:ext>
            </p:extLst>
          </p:nvPr>
        </p:nvPicPr>
        <p:blipFill rotWithShape="1">
          <a:blip r:embed="rId9"/>
          <a:srcRect l="5841" r="3869"/>
          <a:stretch/>
        </p:blipFill>
        <p:spPr>
          <a:xfrm>
            <a:off x="4721087" y="375388"/>
            <a:ext cx="1997764" cy="1499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164443" y="375388"/>
            <a:ext cx="2255157" cy="15064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GettyImages_rlhoceanlife_058_n.wmv">
            <a:hlinkClick r:id="" action="ppaction://media"/>
          </p:cNvPr>
          <p:cNvPicPr>
            <a:picLocks noChangeAspect="1"/>
          </p:cNvPicPr>
          <p:nvPr userDrawn="1">
            <a:videoFile r:link="rId6"/>
            <p:extLst>
              <p:ext uri="{DAA4B4D4-6D71-4841-9C94-3DE7FCFB9230}">
                <p14:media xmlns:p14="http://schemas.microsoft.com/office/powerpoint/2010/main" r:embed="rId5"/>
              </p:ext>
            </p:extLst>
          </p:nvPr>
        </p:nvPicPr>
        <p:blipFill rotWithShape="1">
          <a:blip r:embed="rId11" cstate="print"/>
          <a:srcRect l="-2"/>
          <a:stretch/>
        </p:blipFill>
        <p:spPr>
          <a:xfrm>
            <a:off x="-149088" y="375388"/>
            <a:ext cx="1997765" cy="14996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descr="GettyImages_200300145-001.jpg"/>
          <p:cNvPicPr>
            <a:picLocks noChangeAspect="1"/>
          </p:cNvPicPr>
          <p:nvPr userDrawn="1"/>
        </p:nvPicPr>
        <p:blipFill>
          <a:blip r:embed="rId12"/>
          <a:srcRect/>
          <a:stretch>
            <a:fillRect/>
          </a:stretch>
        </p:blipFill>
        <p:spPr>
          <a:xfrm>
            <a:off x="7029114" y="375388"/>
            <a:ext cx="2231136" cy="15015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ctrTitle"/>
          </p:nvPr>
        </p:nvSpPr>
        <p:spPr>
          <a:xfrm>
            <a:off x="4338638" y="2277269"/>
            <a:ext cx="3599132" cy="1102519"/>
          </a:xfrm>
        </p:spPr>
        <p:txBody>
          <a:bodyPr>
            <a:normAutofit/>
          </a:bodyPr>
          <a:lstStyle>
            <a:lvl1pPr algn="l">
              <a:defRPr sz="2500" b="1" cap="small" baseline="0">
                <a:solidFill>
                  <a:schemeClr val="bg1"/>
                </a:solidFill>
                <a:effectLst>
                  <a:reflection blurRad="6350" stA="55000" endA="300" endPos="45500" dir="5400000" sy="-100000" algn="bl" rotWithShape="0"/>
                </a:effectLst>
                <a:latin typeface="Constantia" pitchFamily="18"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338637" y="3379788"/>
            <a:ext cx="3589405" cy="849312"/>
          </a:xfrm>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4833" fill="hold"/>
                                        <p:tgtEl>
                                          <p:spTgt spid="11"/>
                                        </p:tgtEl>
                                      </p:cBhvr>
                                    </p:cmd>
                                  </p:childTnLst>
                                </p:cTn>
                              </p:par>
                              <p:par>
                                <p:cTn id="11" presetID="1" presetClass="mediacall" presetSubtype="0" fill="hold" nodeType="withEffect">
                                  <p:stCondLst>
                                    <p:cond delay="0"/>
                                  </p:stCondLst>
                                  <p:childTnLst>
                                    <p:cmd type="call" cmd="playFrom(0.0)">
                                      <p:cBhvr>
                                        <p:cTn id="12" dur="20833" fill="hold"/>
                                        <p:tgtEl>
                                          <p:spTgt spid="9"/>
                                        </p:tgtEl>
                                      </p:cBhvr>
                                    </p:cmd>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1550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6" repeatCount="indefinite" fill="hold" display="0">
                  <p:stCondLst>
                    <p:cond delay="indefinite"/>
                  </p:stCondLst>
                  <p:endCondLst>
                    <p:cond evt="onPrev" delay="0">
                      <p:tgtEl>
                        <p:sldTgt/>
                      </p:tgtEl>
                    </p:cond>
                  </p:endCondLst>
                </p:cTn>
                <p:tgtEl>
                  <p:spTgt spid="11"/>
                </p:tgtEl>
              </p:cMediaNode>
            </p:video>
            <p:video>
              <p:cMediaNode>
                <p:cTn id="17" repeatCount="indefinite" fill="hold" display="0">
                  <p:stCondLst>
                    <p:cond delay="indefinite"/>
                  </p:stCondLst>
                  <p:endCondLst>
                    <p:cond evt="onPrev" delay="0">
                      <p:tgtEl>
                        <p:sldTgt/>
                      </p:tgtEl>
                    </p:cond>
                  </p:endCondLst>
                </p:cTn>
                <p:tgtEl>
                  <p:spTgt spid="9"/>
                </p:tgtEl>
              </p:cMediaNode>
            </p:vide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video>
              <p:cMediaNode vol="80000">
                <p:cTn id="23" repeatCount="indefinite" fill="hold" display="0">
                  <p:stCondLst>
                    <p:cond delay="indefinite"/>
                  </p:stCondLst>
                </p:cTn>
                <p:tgtEl>
                  <p:spTgt spid="13"/>
                </p:tgtEl>
              </p:cMediaNode>
            </p:video>
          </p:childTnLst>
        </p:cTn>
      </p:par>
    </p:tnLst>
    <p:bldLst>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17505-E79A-4CE3-955B-46529E59C72C}" type="datetimeFigureOut">
              <a:rPr lang="en-US" smtClean="0"/>
              <a:pPr/>
              <a:t>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57199"/>
            <a:ext cx="3008313" cy="619125"/>
          </a:xfrm>
        </p:spPr>
        <p:txBody>
          <a:bodyPr anchor="b">
            <a:noAutofit/>
          </a:bodyPr>
          <a:lstStyle>
            <a:lvl1pPr algn="l">
              <a:defRPr lang="en-US" sz="20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66928"/>
            <a:ext cx="5111750" cy="412769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17505-E79A-4CE3-955B-46529E59C72C}" type="datetimeFigureOut">
              <a:rPr lang="en-US" smtClean="0"/>
              <a:pPr/>
              <a:t>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normAutofit/>
          </a:bodyPr>
          <a:lstStyle>
            <a:lvl1pPr algn="l">
              <a:defRPr sz="1900" b="1" cap="small" baseline="0">
                <a:solidFill>
                  <a:schemeClr val="bg1"/>
                </a:solidFill>
                <a:latin typeface="Constantia" pitchFamily="18"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4025503"/>
            <a:ext cx="5486400" cy="603647"/>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817505-E79A-4CE3-955B-46529E59C72C}" type="datetimeFigureOut">
              <a:rPr lang="en-US" smtClean="0"/>
              <a:pPr/>
              <a:t>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00" b="1" cap="small" baseline="0">
                <a:latin typeface="Constantia" pitchFamily="18"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17505-E79A-4CE3-955B-46529E59C72C}" type="datetimeFigureOut">
              <a:rPr lang="en-US" smtClean="0"/>
              <a:pPr/>
              <a:t>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47471"/>
            <a:ext cx="2057400" cy="4147151"/>
          </a:xfrm>
        </p:spPr>
        <p:txBody>
          <a:bodyPr vert="eaVert">
            <a:normAutofit/>
          </a:bodyPr>
          <a:lstStyle>
            <a:lvl1pPr>
              <a:defRPr sz="2400" b="1" cap="small" baseline="0">
                <a:latin typeface="Constantia" pitchFamily="18"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47471"/>
            <a:ext cx="6019800" cy="4147151"/>
          </a:xfrm>
        </p:spPr>
        <p:txBody>
          <a:bodyPr vert="eaVert"/>
          <a:lstStyle>
            <a:lvl1pPr>
              <a:defRPr sz="1600"/>
            </a:lvl1pPr>
            <a:lvl2pPr>
              <a:defRPr sz="1400"/>
            </a:lvl2pPr>
            <a:lvl3pPr>
              <a:defRPr sz="1200"/>
            </a:lvl3pPr>
            <a:lvl4pPr>
              <a:defRPr sz="11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17505-E79A-4CE3-955B-46529E59C72C}" type="datetimeFigureOut">
              <a:rPr lang="en-US" smtClean="0"/>
              <a:pPr/>
              <a:t>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Static">
    <p:spTree>
      <p:nvGrpSpPr>
        <p:cNvPr id="1" name=""/>
        <p:cNvGrpSpPr/>
        <p:nvPr/>
      </p:nvGrpSpPr>
      <p:grpSpPr>
        <a:xfrm>
          <a:off x="0" y="0"/>
          <a:ext cx="0" cy="0"/>
          <a:chOff x="0" y="0"/>
          <a:chExt cx="0" cy="0"/>
        </a:xfrm>
      </p:grpSpPr>
      <p:sp>
        <p:nvSpPr>
          <p:cNvPr id="2" name="Title 1"/>
          <p:cNvSpPr>
            <a:spLocks noGrp="1"/>
          </p:cNvSpPr>
          <p:nvPr>
            <p:ph type="title"/>
          </p:nvPr>
        </p:nvSpPr>
        <p:spPr>
          <a:xfrm>
            <a:off x="457200" y="465710"/>
            <a:ext cx="8229600" cy="633514"/>
          </a:xfrm>
        </p:spPr>
        <p:txBody>
          <a:bodyPr anchor="ctr" anchorCtr="0">
            <a:normAutofit/>
          </a:bodyPr>
          <a:lstStyle>
            <a:lvl1pPr algn="l" defTabSz="914400" rtl="0" eaLnBrk="1" latinLnBrk="0" hangingPunct="1">
              <a:spcBef>
                <a:spcPct val="0"/>
              </a:spcBef>
              <a:buNone/>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Side Bar">
    <p:spTree>
      <p:nvGrpSpPr>
        <p:cNvPr id="1" name=""/>
        <p:cNvGrpSpPr/>
        <p:nvPr/>
      </p:nvGrpSpPr>
      <p:grpSpPr>
        <a:xfrm>
          <a:off x="0" y="0"/>
          <a:ext cx="0" cy="0"/>
          <a:chOff x="0" y="0"/>
          <a:chExt cx="0" cy="0"/>
        </a:xfrm>
      </p:grpSpPr>
      <p:sp>
        <p:nvSpPr>
          <p:cNvPr id="7" name="Rectangle 6"/>
          <p:cNvSpPr/>
          <p:nvPr userDrawn="1"/>
        </p:nvSpPr>
        <p:spPr>
          <a:xfrm>
            <a:off x="914400" y="0"/>
            <a:ext cx="8229600" cy="5143500"/>
          </a:xfrm>
          <a:prstGeom prst="rect">
            <a:avLst/>
          </a:prstGeom>
          <a:solidFill>
            <a:schemeClr val="tx2">
              <a:lumMod val="50000"/>
            </a:schemeClr>
          </a:solidFill>
          <a:effectLst>
            <a:outerShdw blurRad="1028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userDrawn="1"/>
        </p:nvCxnSpPr>
        <p:spPr>
          <a:xfrm rot="5400000">
            <a:off x="-1595899" y="2571750"/>
            <a:ext cx="51435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138136" y="465710"/>
            <a:ext cx="7548664" cy="633514"/>
          </a:xfrm>
        </p:spPr>
        <p:txBody>
          <a:bodyPr anchor="ctr" anchorCtr="0">
            <a:norm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1138136" y="1200151"/>
            <a:ext cx="7548664" cy="3255117"/>
          </a:xfrm>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28738" y="4776836"/>
            <a:ext cx="2133600" cy="273844"/>
          </a:xfrm>
        </p:spPr>
        <p:txBody>
          <a:bodyPr/>
          <a:lstStyle/>
          <a:p>
            <a:fld id="{0C817505-E79A-4CE3-955B-46529E59C72C}" type="datetimeFigureOut">
              <a:rPr lang="en-US" smtClean="0"/>
              <a:pPr/>
              <a:t>2/3/2017</a:t>
            </a:fld>
            <a:endParaRPr lang="en-US"/>
          </a:p>
        </p:txBody>
      </p:sp>
      <p:sp>
        <p:nvSpPr>
          <p:cNvPr id="5" name="Footer Placeholder 4"/>
          <p:cNvSpPr>
            <a:spLocks noGrp="1"/>
          </p:cNvSpPr>
          <p:nvPr>
            <p:ph type="ftr" sz="quarter" idx="11"/>
          </p:nvPr>
        </p:nvSpPr>
        <p:spPr>
          <a:xfrm>
            <a:off x="3428228" y="4776836"/>
            <a:ext cx="2895600" cy="273844"/>
          </a:xfrm>
        </p:spPr>
        <p:txBody>
          <a:bodyPr/>
          <a:lstStyle/>
          <a:p>
            <a:endParaRPr lang="en-US" dirty="0"/>
          </a:p>
        </p:txBody>
      </p:sp>
      <p:sp>
        <p:nvSpPr>
          <p:cNvPr id="6" name="Slide Number Placeholder 5"/>
          <p:cNvSpPr>
            <a:spLocks noGrp="1"/>
          </p:cNvSpPr>
          <p:nvPr>
            <p:ph type="sldNum" sz="quarter" idx="12"/>
          </p:nvPr>
        </p:nvSpPr>
        <p:spPr>
          <a:xfrm>
            <a:off x="6589717" y="4776836"/>
            <a:ext cx="2133600" cy="273844"/>
          </a:xfrm>
        </p:spPr>
        <p:txBody>
          <a:bodyPr/>
          <a:lstStyle/>
          <a:p>
            <a:fld id="{4D8284DC-B054-45EA-B030-034005E6E510}" type="slidenum">
              <a:rPr lang="en-US" smtClean="0"/>
              <a:pPr/>
              <a:t>‹#›</a:t>
            </a:fld>
            <a:endParaRPr lang="en-US"/>
          </a:p>
        </p:txBody>
      </p:sp>
      <p:pic>
        <p:nvPicPr>
          <p:cNvPr id="11" name="Water_new.wmv"/>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238" t="25119" r="89566" b="-637"/>
          <a:stretch/>
        </p:blipFill>
        <p:spPr>
          <a:xfrm>
            <a:off x="0" y="10886"/>
            <a:ext cx="975852" cy="5170713"/>
          </a:xfrm>
          <a:prstGeom prst="rect">
            <a:avLst/>
          </a:prstGeom>
          <a:noFill/>
          <a:ln>
            <a:noFill/>
          </a:ln>
        </p:spPr>
      </p:pic>
    </p:spTree>
    <p:extLst>
      <p:ext uri="{BB962C8B-B14F-4D97-AF65-F5344CB8AC3E}">
        <p14:creationId xmlns:p14="http://schemas.microsoft.com/office/powerpoint/2010/main" val="129673109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 presetClass="mediacall" presetSubtype="0" fill="hold" nodeType="withEffect">
                                  <p:stCondLst>
                                    <p:cond delay="0"/>
                                  </p:stCondLst>
                                  <p:childTnLst>
                                    <p:cmd type="call" cmd="playFrom(0.0)">
                                      <p:cBhvr>
                                        <p:cTn id="9" dur="155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endCondLst>
                    <p:cond evt="onPrev" delay="0">
                      <p:tgtEl>
                        <p:sldTgt/>
                      </p:tgtEl>
                    </p:cond>
                  </p:endCondLst>
                </p:cTn>
                <p:tgtEl>
                  <p:spTgt spid="11"/>
                </p:tgtEl>
              </p:cMediaNode>
            </p:video>
          </p:childTnLst>
        </p:cTn>
      </p:par>
    </p:tnLst>
    <p:bldLst>
      <p:bldP spid="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Full Video">
    <p:spTree>
      <p:nvGrpSpPr>
        <p:cNvPr id="1" name=""/>
        <p:cNvGrpSpPr/>
        <p:nvPr/>
      </p:nvGrpSpPr>
      <p:grpSpPr>
        <a:xfrm>
          <a:off x="0" y="0"/>
          <a:ext cx="0" cy="0"/>
          <a:chOff x="0" y="0"/>
          <a:chExt cx="0" cy="0"/>
        </a:xfrm>
      </p:grpSpPr>
      <p:pic>
        <p:nvPicPr>
          <p:cNvPr id="8" name="Water_new.wmv"/>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238" t="25119" r="-357" b="-637"/>
          <a:stretch/>
        </p:blipFill>
        <p:spPr>
          <a:xfrm>
            <a:off x="-1" y="10886"/>
            <a:ext cx="9198429" cy="5170713"/>
          </a:xfrm>
          <a:prstGeom prst="rect">
            <a:avLst/>
          </a:prstGeom>
          <a:noFill/>
          <a:ln>
            <a:noFill/>
          </a:ln>
        </p:spPr>
      </p:pic>
      <p:sp>
        <p:nvSpPr>
          <p:cNvPr id="2" name="Title 1"/>
          <p:cNvSpPr>
            <a:spLocks noGrp="1"/>
          </p:cNvSpPr>
          <p:nvPr>
            <p:ph type="title"/>
          </p:nvPr>
        </p:nvSpPr>
        <p:spPr>
          <a:xfrm>
            <a:off x="457200" y="465710"/>
            <a:ext cx="8229600" cy="633514"/>
          </a:xfrm>
        </p:spPr>
        <p:txBody>
          <a:bodyPr anchor="ctr" anchorCtr="0">
            <a:norm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extLst>
      <p:ext uri="{BB962C8B-B14F-4D97-AF65-F5344CB8AC3E}">
        <p14:creationId xmlns:p14="http://schemas.microsoft.com/office/powerpoint/2010/main" val="423476786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Half Video">
    <p:spTree>
      <p:nvGrpSpPr>
        <p:cNvPr id="1" name=""/>
        <p:cNvGrpSpPr/>
        <p:nvPr/>
      </p:nvGrpSpPr>
      <p:grpSpPr>
        <a:xfrm>
          <a:off x="0" y="0"/>
          <a:ext cx="0" cy="0"/>
          <a:chOff x="0" y="0"/>
          <a:chExt cx="0" cy="0"/>
        </a:xfrm>
      </p:grpSpPr>
      <p:pic>
        <p:nvPicPr>
          <p:cNvPr id="9" name="Water_new.wmv"/>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238" t="25119" r="-357" b="-637"/>
          <a:stretch/>
        </p:blipFill>
        <p:spPr>
          <a:xfrm>
            <a:off x="-1" y="10886"/>
            <a:ext cx="9198429" cy="5170713"/>
          </a:xfrm>
          <a:prstGeom prst="rect">
            <a:avLst/>
          </a:prstGeom>
          <a:noFill/>
          <a:ln>
            <a:noFill/>
          </a:ln>
        </p:spPr>
      </p:pic>
      <p:sp>
        <p:nvSpPr>
          <p:cNvPr id="8" name="Rectangle 7"/>
          <p:cNvSpPr/>
          <p:nvPr userDrawn="1"/>
        </p:nvSpPr>
        <p:spPr>
          <a:xfrm>
            <a:off x="3900791" y="402770"/>
            <a:ext cx="4902749" cy="4158343"/>
          </a:xfrm>
          <a:prstGeom prst="rect">
            <a:avLst/>
          </a:prstGeom>
          <a:solidFill>
            <a:schemeClr val="tx2">
              <a:lumMod val="50000"/>
            </a:schemeClr>
          </a:solidFill>
          <a:ln w="38100">
            <a:solidFill>
              <a:schemeClr val="bg1"/>
            </a:solidFill>
          </a:ln>
          <a:effectLst>
            <a:outerShdw blurRad="1028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66682" y="465710"/>
            <a:ext cx="4826144" cy="633514"/>
          </a:xfrm>
        </p:spPr>
        <p:txBody>
          <a:bodyPr anchor="ctr" anchorCtr="0">
            <a:no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idx="1"/>
          </p:nvPr>
        </p:nvSpPr>
        <p:spPr>
          <a:xfrm>
            <a:off x="3966682" y="1200151"/>
            <a:ext cx="4826144" cy="3255117"/>
          </a:xfrm>
        </p:spPr>
        <p:txBody>
          <a:bodyPr>
            <a:normAutofit/>
          </a:bodyPr>
          <a:lstStyle>
            <a:lvl1pPr>
              <a:defRPr sz="1800">
                <a:latin typeface="+mn-lt"/>
                <a:cs typeface="Tahoma" pitchFamily="34" charset="0"/>
              </a:defRPr>
            </a:lvl1pPr>
            <a:lvl2pPr>
              <a:defRPr sz="1600">
                <a:latin typeface="+mn-lt"/>
                <a:cs typeface="Tahoma" pitchFamily="34" charset="0"/>
              </a:defRPr>
            </a:lvl2pPr>
            <a:lvl3pPr>
              <a:defRPr sz="1400">
                <a:latin typeface="+mn-lt"/>
                <a:cs typeface="Tahoma" pitchFamily="34" charset="0"/>
              </a:defRPr>
            </a:lvl3pPr>
            <a:lvl4pPr>
              <a:defRPr sz="1200">
                <a:latin typeface="+mn-lt"/>
                <a:cs typeface="Tahoma" pitchFamily="34" charset="0"/>
              </a:defRPr>
            </a:lvl4pPr>
            <a:lvl5pPr>
              <a:defRPr sz="1200">
                <a:latin typeface="+mn-lt"/>
                <a:cs typeface="Tahom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extLst>
      <p:ext uri="{BB962C8B-B14F-4D97-AF65-F5344CB8AC3E}">
        <p14:creationId xmlns:p14="http://schemas.microsoft.com/office/powerpoint/2010/main" val="144427525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1" name="Water_new.wmv"/>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238" t="25119" r="-357" b="-637"/>
          <a:stretch/>
        </p:blipFill>
        <p:spPr>
          <a:xfrm>
            <a:off x="-1" y="10886"/>
            <a:ext cx="9198429" cy="5170713"/>
          </a:xfrm>
          <a:prstGeom prst="rect">
            <a:avLst/>
          </a:prstGeom>
          <a:noFill/>
          <a:ln>
            <a:noFill/>
          </a:ln>
        </p:spPr>
      </p:pic>
      <p:sp>
        <p:nvSpPr>
          <p:cNvPr id="8" name="Rectangle 7"/>
          <p:cNvSpPr/>
          <p:nvPr userDrawn="1"/>
        </p:nvSpPr>
        <p:spPr>
          <a:xfrm>
            <a:off x="-228600" y="1943100"/>
            <a:ext cx="9601200" cy="971550"/>
          </a:xfrm>
          <a:prstGeom prst="rect">
            <a:avLst/>
          </a:prstGeom>
          <a:solidFill>
            <a:schemeClr val="tx2">
              <a:lumMod val="50000"/>
            </a:schemeClr>
          </a:solidFill>
          <a:ln w="12700">
            <a:solidFill>
              <a:schemeClr val="bg1"/>
            </a:solidFill>
          </a:ln>
          <a:effectLst>
            <a:outerShdw blurRad="5207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rotWithShape="1">
          <a:blip r:embed="rId5">
            <a:extLst>
              <a:ext uri="{28A0092B-C50C-407E-A947-70E740481C1C}">
                <a14:useLocalDpi xmlns:a14="http://schemas.microsoft.com/office/drawing/2010/main" val="0"/>
              </a:ext>
            </a:extLst>
          </a:blip>
          <a:srcRect/>
          <a:stretch/>
        </p:blipFill>
        <p:spPr>
          <a:xfrm>
            <a:off x="6913249" y="2305878"/>
            <a:ext cx="1523181" cy="1123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descr="GettyImages_200300145-001.jpg"/>
          <p:cNvPicPr>
            <a:picLocks noChangeAspect="1"/>
          </p:cNvPicPr>
          <p:nvPr userDrawn="1"/>
        </p:nvPicPr>
        <p:blipFill>
          <a:blip r:embed="rId6"/>
          <a:srcRect/>
          <a:stretch>
            <a:fillRect/>
          </a:stretch>
        </p:blipFill>
        <p:spPr>
          <a:xfrm>
            <a:off x="5218045" y="2295939"/>
            <a:ext cx="1500808" cy="1106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hasCustomPrompt="1"/>
          </p:nvPr>
        </p:nvSpPr>
        <p:spPr>
          <a:xfrm>
            <a:off x="291830" y="2197164"/>
            <a:ext cx="4837113" cy="510778"/>
          </a:xfrm>
        </p:spPr>
        <p:txBody>
          <a:bodyPr anchor="t">
            <a:noAutofit/>
          </a:bodyPr>
          <a:lstStyle>
            <a:lvl1pPr algn="l">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0C817505-E79A-4CE3-955B-46529E59C72C}" type="datetimeFigureOut">
              <a:rPr lang="en-US" smtClean="0"/>
              <a:pPr/>
              <a:t>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53" presetClass="entr" presetSubtype="0" fill="hold" nodeType="withEffect">
                                  <p:stCondLst>
                                    <p:cond delay="2000"/>
                                  </p:stCondLst>
                                  <p:childTnLst>
                                    <p:set>
                                      <p:cBhvr>
                                        <p:cTn id="9" dur="1" fill="hold">
                                          <p:stCondLst>
                                            <p:cond delay="0"/>
                                          </p:stCondLst>
                                        </p:cTn>
                                        <p:tgtEl>
                                          <p:spTgt spid="9"/>
                                        </p:tgtEl>
                                        <p:attrNameLst>
                                          <p:attrName>style.visibility</p:attrName>
                                        </p:attrNameLst>
                                      </p:cBhvr>
                                      <p:to>
                                        <p:strVal val="visible"/>
                                      </p:to>
                                    </p:set>
                                    <p:anim calcmode="lin" valueType="num">
                                      <p:cBhvr>
                                        <p:cTn id="10" dur="2000" fill="hold"/>
                                        <p:tgtEl>
                                          <p:spTgt spid="9"/>
                                        </p:tgtEl>
                                        <p:attrNameLst>
                                          <p:attrName>ppt_w</p:attrName>
                                        </p:attrNameLst>
                                      </p:cBhvr>
                                      <p:tavLst>
                                        <p:tav tm="0">
                                          <p:val>
                                            <p:fltVal val="0"/>
                                          </p:val>
                                        </p:tav>
                                        <p:tav tm="100000">
                                          <p:val>
                                            <p:strVal val="#ppt_w"/>
                                          </p:val>
                                        </p:tav>
                                      </p:tavLst>
                                    </p:anim>
                                    <p:anim calcmode="lin" valueType="num">
                                      <p:cBhvr>
                                        <p:cTn id="11" dur="2000" fill="hold"/>
                                        <p:tgtEl>
                                          <p:spTgt spid="9"/>
                                        </p:tgtEl>
                                        <p:attrNameLst>
                                          <p:attrName>ppt_h</p:attrName>
                                        </p:attrNameLst>
                                      </p:cBhvr>
                                      <p:tavLst>
                                        <p:tav tm="0">
                                          <p:val>
                                            <p:fltVal val="0"/>
                                          </p:val>
                                        </p:tav>
                                        <p:tav tm="100000">
                                          <p:val>
                                            <p:strVal val="#ppt_h"/>
                                          </p:val>
                                        </p:tav>
                                      </p:tavLst>
                                    </p:anim>
                                    <p:animEffect transition="in" filter="fade">
                                      <p:cBhvr>
                                        <p:cTn id="12" dur="2000"/>
                                        <p:tgtEl>
                                          <p:spTgt spid="9"/>
                                        </p:tgtEl>
                                      </p:cBhvr>
                                    </p:animEffect>
                                  </p:childTnLst>
                                </p:cTn>
                              </p:par>
                              <p:par>
                                <p:cTn id="13" presetID="53" presetClass="entr" presetSubtype="0" fill="hold" nodeType="withEffect">
                                  <p:stCondLst>
                                    <p:cond delay="2000"/>
                                  </p:stCondLst>
                                  <p:childTnLst>
                                    <p:set>
                                      <p:cBhvr>
                                        <p:cTn id="14" dur="1" fill="hold">
                                          <p:stCondLst>
                                            <p:cond delay="0"/>
                                          </p:stCondLst>
                                        </p:cTn>
                                        <p:tgtEl>
                                          <p:spTgt spid="10">
                                            <p:bg/>
                                          </p:spTgt>
                                        </p:tgtEl>
                                        <p:attrNameLst>
                                          <p:attrName>style.visibility</p:attrName>
                                        </p:attrNameLst>
                                      </p:cBhvr>
                                      <p:to>
                                        <p:strVal val="visible"/>
                                      </p:to>
                                    </p:set>
                                    <p:anim calcmode="lin" valueType="num">
                                      <p:cBhvr>
                                        <p:cTn id="15" dur="2000" fill="hold"/>
                                        <p:tgtEl>
                                          <p:spTgt spid="10">
                                            <p:bg/>
                                          </p:spTgt>
                                        </p:tgtEl>
                                        <p:attrNameLst>
                                          <p:attrName>ppt_w</p:attrName>
                                        </p:attrNameLst>
                                      </p:cBhvr>
                                      <p:tavLst>
                                        <p:tav tm="0">
                                          <p:val>
                                            <p:fltVal val="0"/>
                                          </p:val>
                                        </p:tav>
                                        <p:tav tm="100000">
                                          <p:val>
                                            <p:strVal val="#ppt_w"/>
                                          </p:val>
                                        </p:tav>
                                      </p:tavLst>
                                    </p:anim>
                                    <p:anim calcmode="lin" valueType="num">
                                      <p:cBhvr>
                                        <p:cTn id="16" dur="2000" fill="hold"/>
                                        <p:tgtEl>
                                          <p:spTgt spid="10">
                                            <p:bg/>
                                          </p:spTgt>
                                        </p:tgtEl>
                                        <p:attrNameLst>
                                          <p:attrName>ppt_h</p:attrName>
                                        </p:attrNameLst>
                                      </p:cBhvr>
                                      <p:tavLst>
                                        <p:tav tm="0">
                                          <p:val>
                                            <p:fltVal val="0"/>
                                          </p:val>
                                        </p:tav>
                                        <p:tav tm="100000">
                                          <p:val>
                                            <p:strVal val="#ppt_h"/>
                                          </p:val>
                                        </p:tav>
                                      </p:tavLst>
                                    </p:anim>
                                    <p:animEffect transition="in" filter="fade">
                                      <p:cBhvr>
                                        <p:cTn id="17" dur="2000"/>
                                        <p:tgtEl>
                                          <p:spTgt spid="10">
                                            <p:bg/>
                                          </p:spTgt>
                                        </p:tgtEl>
                                      </p:cBhvr>
                                    </p:animEffect>
                                  </p:childTnLst>
                                </p:cTn>
                              </p:par>
                            </p:childTnLst>
                          </p:cTn>
                        </p:par>
                        <p:par>
                          <p:cTn id="18" fill="hold">
                            <p:stCondLst>
                              <p:cond delay="4000"/>
                            </p:stCondLst>
                            <p:childTnLst>
                              <p:par>
                                <p:cTn id="19" presetID="1" presetClass="mediacall" presetSubtype="0" fill="hold" nodeType="afterEffect">
                                  <p:stCondLst>
                                    <p:cond delay="0"/>
                                  </p:stCondLst>
                                  <p:childTnLst>
                                    <p:cmd type="call" cmd="playFrom(0.0)">
                                      <p:cBhvr>
                                        <p:cTn id="20" dur="1550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1"/>
                                        </p:tgtEl>
                                      </p:cBhvr>
                                    </p:cmd>
                                  </p:childTnLst>
                                </p:cTn>
                              </p:par>
                            </p:childTnLst>
                          </p:cTn>
                        </p:par>
                      </p:childTnLst>
                    </p:cTn>
                  </p:par>
                </p:childTnLst>
              </p:cTn>
              <p:nextCondLst>
                <p:cond evt="onClick" delay="0">
                  <p:tgtEl>
                    <p:spTgt spid="11"/>
                  </p:tgtEl>
                </p:cond>
              </p:nextCondLst>
            </p:seq>
            <p:video>
              <p:cMediaNode vol="80000">
                <p:cTn id="26" repeatCount="indefinite" fill="hold" display="0">
                  <p:stCondLst>
                    <p:cond delay="indefinite"/>
                  </p:stCondLst>
                </p:cTn>
                <p:tgtEl>
                  <p:spTgt spid="11"/>
                </p:tgtEl>
              </p:cMediaNode>
            </p:video>
          </p:childTnLst>
        </p:cTn>
      </p:par>
    </p:tnLst>
    <p:bldLst>
      <p:bldP spid="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200151"/>
            <a:ext cx="40386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00151"/>
            <a:ext cx="4038600" cy="339447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817505-E79A-4CE3-955B-46529E59C72C}" type="datetimeFigureOut">
              <a:rPr lang="en-US" smtClean="0"/>
              <a:pPr/>
              <a:t>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2500" b="1" kern="1200" cap="small" baseline="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817505-E79A-4CE3-955B-46529E59C72C}" type="datetimeFigureOut">
              <a:rPr lang="en-US" smtClean="0"/>
              <a:pPr/>
              <a:t>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lang="en-US" sz="2500" b="1" kern="1200" cap="small" baseline="0" dirty="0">
                <a:solidFill>
                  <a:schemeClr val="bg1"/>
                </a:solidFill>
                <a:effectLst>
                  <a:reflection blurRad="6350" stA="55000" endA="300" endPos="45500" dir="5400000" sy="-100000" algn="bl" rotWithShape="0"/>
                </a:effectLst>
                <a:latin typeface="Constantia" pitchFamily="18" charset="0"/>
                <a:ea typeface="+mj-ea"/>
                <a:cs typeface="+mj-cs"/>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C817505-E79A-4CE3-955B-46529E59C72C}" type="datetimeFigureOut">
              <a:rPr lang="en-US" smtClean="0"/>
              <a:pPr/>
              <a:t>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8284DC-B054-45EA-B030-034005E6E510}"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ideo" Target="../media/media1.wmv"/><Relationship Id="rId2" Type="http://schemas.openxmlformats.org/officeDocument/2006/relationships/slideLayout" Target="../slideLayouts/slideLayout2.xml"/><Relationship Id="rId16" Type="http://schemas.microsoft.com/office/2007/relationships/media"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7" name="Water_new.wmv"/>
          <p:cNvPicPr>
            <a:picLocks noChangeAspect="1"/>
          </p:cNvPicPr>
          <p:nvPr userDrawn="1">
            <a:videoFile r:link="rId17"/>
            <p:extLst>
              <p:ext uri="{DAA4B4D4-6D71-4841-9C94-3DE7FCFB9230}">
                <p14:media xmlns:p14="http://schemas.microsoft.com/office/powerpoint/2010/main" r:embed="rId16"/>
              </p:ext>
            </p:extLst>
          </p:nvPr>
        </p:nvPicPr>
        <p:blipFill rotWithShape="1">
          <a:blip r:embed="rId18"/>
          <a:srcRect l="-238" t="25119" r="-357" b="-637"/>
          <a:stretch/>
        </p:blipFill>
        <p:spPr>
          <a:xfrm>
            <a:off x="-1" y="10886"/>
            <a:ext cx="9198429" cy="5170713"/>
          </a:xfrm>
          <a:prstGeom prst="rect">
            <a:avLst/>
          </a:prstGeom>
          <a:noFill/>
          <a:ln>
            <a:noFill/>
          </a:ln>
        </p:spPr>
      </p:pic>
      <p:sp>
        <p:nvSpPr>
          <p:cNvPr id="8" name="Rectangle 7"/>
          <p:cNvSpPr/>
          <p:nvPr/>
        </p:nvSpPr>
        <p:spPr>
          <a:xfrm>
            <a:off x="402771" y="402770"/>
            <a:ext cx="8360229" cy="4158343"/>
          </a:xfrm>
          <a:prstGeom prst="rect">
            <a:avLst/>
          </a:prstGeom>
          <a:solidFill>
            <a:schemeClr val="tx2">
              <a:lumMod val="50000"/>
            </a:schemeClr>
          </a:solidFill>
          <a:ln w="38100">
            <a:solidFill>
              <a:schemeClr val="bg1"/>
            </a:solidFill>
          </a:ln>
          <a:effectLst>
            <a:outerShdw blurRad="1028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66929"/>
            <a:ext cx="8229600" cy="63521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32551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C817505-E79A-4CE3-955B-46529E59C72C}" type="datetimeFigureOut">
              <a:rPr lang="en-US" smtClean="0"/>
              <a:pPr/>
              <a:t>2/3/2017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D8284DC-B054-45EA-B030-034005E6E5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3"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txStyles>
    <p:titleStyle>
      <a:lvl1pPr algn="l" defTabSz="914400" rtl="0" eaLnBrk="1" latinLnBrk="0" hangingPunct="1">
        <a:spcBef>
          <a:spcPct val="0"/>
        </a:spcBef>
        <a:buNone/>
        <a:defRPr sz="2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kykit.com/industries/education/"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gif"/></Relationships>
</file>

<file path=ppt/slides/_rels/slide11.xml.rels><?xml version="1.0" encoding="UTF-8" standalone="yes"?>
<Relationships xmlns="http://schemas.openxmlformats.org/package/2006/relationships"><Relationship Id="rId3" Type="http://schemas.openxmlformats.org/officeDocument/2006/relationships/hyperlink" Target="https://vimeo.com/164931701"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video" Target="https://www.youtube.com/embed/PEdhYOvVA5k" TargetMode="Externa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ideo" Target="https://www.youtube.com/embed/uPif4lYra6Y" TargetMode="External"/><Relationship Id="rId5" Type="http://schemas.openxmlformats.org/officeDocument/2006/relationships/image" Target="../media/image21.jpe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video" Target="https://www.youtube.com/embed/FZyhjU2mLgI" TargetMode="Externa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video" Target="https://www.youtube.com/embed/BGH1y70zSkg" TargetMode="Externa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ideo" Target="https://www.youtube.com/embed/u67SkfWFwOc" TargetMode="External"/><Relationship Id="rId5" Type="http://schemas.openxmlformats.org/officeDocument/2006/relationships/image" Target="../media/image13.jpeg"/><Relationship Id="rId4" Type="http://schemas.openxmlformats.org/officeDocument/2006/relationships/hyperlink" Target="https://drive.google.com/file/d/0B2hfL89S-wV-RDRyeTQxUXFyNzg/view?usp=sharing"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video" Target="https://www.youtube.com/embed/bbCMVUXa_x4" TargetMode="Externa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video" Target="https://www.youtube.com/embed/K26iyyQMp_g" TargetMode="Externa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video" Target="https://www.youtube.com/embed/hryPQvzfgHo"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343400" y="2985413"/>
            <a:ext cx="5181600" cy="116562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600" dirty="0">
              <a:solidFill>
                <a:schemeClr val="bg1"/>
              </a:solidFill>
              <a:effectLst>
                <a:reflection blurRad="6350" stA="55000" endA="300" endPos="45500" dir="5400000" sy="-100000" algn="bl" rotWithShape="0"/>
              </a:effectLst>
              <a:latin typeface="Copperplate Gothic Light" pitchFamily="34" charset="0"/>
            </a:endParaRPr>
          </a:p>
        </p:txBody>
      </p:sp>
      <p:sp>
        <p:nvSpPr>
          <p:cNvPr id="2" name="Title 1"/>
          <p:cNvSpPr>
            <a:spLocks noGrp="1"/>
          </p:cNvSpPr>
          <p:nvPr>
            <p:ph type="ctrTitle"/>
          </p:nvPr>
        </p:nvSpPr>
        <p:spPr/>
        <p:txBody>
          <a:bodyPr>
            <a:normAutofit fontScale="90000"/>
          </a:bodyPr>
          <a:lstStyle/>
          <a:p>
            <a:r>
              <a:rPr lang="en-US" dirty="0"/>
              <a:t>What's New in Educational Technology: A Report from </a:t>
            </a:r>
            <a:r>
              <a:rPr lang="en-US" dirty="0" err="1"/>
              <a:t>Educause</a:t>
            </a:r>
            <a:endParaRPr lang="en-US" sz="2500" b="1" cap="small" dirty="0">
              <a:latin typeface="Constantia" pitchFamily="18" charset="0"/>
            </a:endParaRPr>
          </a:p>
        </p:txBody>
      </p:sp>
      <p:sp>
        <p:nvSpPr>
          <p:cNvPr id="8" name="Subtitle 7"/>
          <p:cNvSpPr>
            <a:spLocks noGrp="1"/>
          </p:cNvSpPr>
          <p:nvPr>
            <p:ph type="subTitle" idx="1"/>
          </p:nvPr>
        </p:nvSpPr>
        <p:spPr>
          <a:xfrm>
            <a:off x="4338637" y="3430588"/>
            <a:ext cx="3589405" cy="849312"/>
          </a:xfrm>
        </p:spPr>
        <p:txBody>
          <a:bodyPr>
            <a:normAutofit fontScale="77500" lnSpcReduction="20000"/>
          </a:bodyPr>
          <a:lstStyle/>
          <a:p>
            <a:endParaRPr lang="en-US" dirty="0" smtClean="0"/>
          </a:p>
          <a:p>
            <a:endParaRPr lang="en-US" dirty="0"/>
          </a:p>
          <a:p>
            <a:r>
              <a:rPr lang="en-US" dirty="0" smtClean="0"/>
              <a:t>Julie Zhu, Ph.D.</a:t>
            </a:r>
          </a:p>
          <a:p>
            <a:r>
              <a:rPr lang="en-US" dirty="0" smtClean="0"/>
              <a:t>Center for Teaching and Learning</a:t>
            </a:r>
            <a:endParaRPr lang="en-US" dirty="0"/>
          </a:p>
        </p:txBody>
      </p:sp>
    </p:spTree>
    <p:extLst>
      <p:ext uri="{BB962C8B-B14F-4D97-AF65-F5344CB8AC3E}">
        <p14:creationId xmlns:p14="http://schemas.microsoft.com/office/powerpoint/2010/main" val="211202885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1000"/>
                                        <p:tgtEl>
                                          <p:spTgt spid="8">
                                            <p:txEl>
                                              <p:pRg st="2" end="2"/>
                                            </p:txEl>
                                          </p:spTgt>
                                        </p:tgtEl>
                                      </p:cBhvr>
                                    </p:animEffect>
                                    <p:anim calcmode="lin" valueType="num">
                                      <p:cBhvr>
                                        <p:cTn id="1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1000"/>
                                        <p:tgtEl>
                                          <p:spTgt spid="8">
                                            <p:txEl>
                                              <p:pRg st="3" end="3"/>
                                            </p:txEl>
                                          </p:spTgt>
                                        </p:tgtEl>
                                      </p:cBhvr>
                                    </p:animEffect>
                                    <p:anim calcmode="lin" valueType="num">
                                      <p:cBhvr>
                                        <p:cTn id="2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136" y="465710"/>
            <a:ext cx="6878813" cy="633514"/>
          </a:xfrm>
        </p:spPr>
        <p:txBody>
          <a:bodyPr>
            <a:normAutofit/>
          </a:bodyPr>
          <a:lstStyle/>
          <a:p>
            <a:pPr algn="ctr"/>
            <a:r>
              <a:rPr lang="en-US" sz="2800" dirty="0" err="1"/>
              <a:t>Skykit</a:t>
            </a:r>
            <a:r>
              <a:rPr lang="en-US" sz="2800" dirty="0"/>
              <a:t> </a:t>
            </a:r>
            <a:r>
              <a:rPr lang="en-US" sz="2800" dirty="0" smtClean="0"/>
              <a:t>Digital </a:t>
            </a:r>
            <a:r>
              <a:rPr lang="en-US" sz="2800" dirty="0"/>
              <a:t>Signage for Education</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136" y="1398352"/>
            <a:ext cx="7917713" cy="3167085"/>
          </a:xfrm>
          <a:prstGeom prst="rect">
            <a:avLst/>
          </a:prstGeom>
        </p:spPr>
      </p:pic>
    </p:spTree>
    <p:extLst>
      <p:ext uri="{BB962C8B-B14F-4D97-AF65-F5344CB8AC3E}">
        <p14:creationId xmlns:p14="http://schemas.microsoft.com/office/powerpoint/2010/main" val="297256672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136" y="465710"/>
            <a:ext cx="6878813" cy="633514"/>
          </a:xfrm>
        </p:spPr>
        <p:txBody>
          <a:bodyPr>
            <a:normAutofit/>
          </a:bodyPr>
          <a:lstStyle/>
          <a:p>
            <a:pPr algn="ctr"/>
            <a:r>
              <a:rPr lang="en-US" sz="2800" dirty="0"/>
              <a:t>Smart Campus by Ink</a:t>
            </a:r>
          </a:p>
        </p:txBody>
      </p:sp>
      <p:sp>
        <p:nvSpPr>
          <p:cNvPr id="3" name="Content Placeholder 2"/>
          <p:cNvSpPr>
            <a:spLocks noGrp="1"/>
          </p:cNvSpPr>
          <p:nvPr>
            <p:ph idx="1"/>
          </p:nvPr>
        </p:nvSpPr>
        <p:spPr>
          <a:xfrm>
            <a:off x="1811531" y="1403401"/>
            <a:ext cx="3107293" cy="2920382"/>
          </a:xfrm>
        </p:spPr>
        <p:txBody>
          <a:bodyPr>
            <a:normAutofit/>
          </a:bodyPr>
          <a:lstStyle/>
          <a:p>
            <a:r>
              <a:rPr lang="en-US" dirty="0" smtClean="0"/>
              <a:t>Ink Smart Station</a:t>
            </a:r>
            <a:br>
              <a:rPr lang="en-US" dirty="0" smtClean="0"/>
            </a:br>
            <a:endParaRPr lang="en-US" dirty="0"/>
          </a:p>
          <a:p>
            <a:r>
              <a:rPr lang="en-US" dirty="0" smtClean="0"/>
              <a:t>Print from anything, anywhere, anytime</a:t>
            </a:r>
            <a:br>
              <a:rPr lang="en-US" dirty="0" smtClean="0"/>
            </a:br>
            <a:endParaRPr lang="en-US" dirty="0" smtClean="0"/>
          </a:p>
          <a:p>
            <a:endParaRPr lang="en-US" dirty="0" smtClean="0"/>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6199" y="99237"/>
            <a:ext cx="2665071" cy="5143500"/>
          </a:xfrm>
          <a:prstGeom prst="rect">
            <a:avLst/>
          </a:prstGeom>
        </p:spPr>
      </p:pic>
    </p:spTree>
    <p:extLst>
      <p:ext uri="{BB962C8B-B14F-4D97-AF65-F5344CB8AC3E}">
        <p14:creationId xmlns:p14="http://schemas.microsoft.com/office/powerpoint/2010/main" val="349964931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136" y="465710"/>
            <a:ext cx="6878813" cy="633514"/>
          </a:xfrm>
        </p:spPr>
        <p:txBody>
          <a:bodyPr>
            <a:normAutofit/>
          </a:bodyPr>
          <a:lstStyle/>
          <a:p>
            <a:pPr algn="ctr"/>
            <a:r>
              <a:rPr lang="en-US" sz="2800" dirty="0"/>
              <a:t>WACOM Pen Computers</a:t>
            </a:r>
          </a:p>
        </p:txBody>
      </p:sp>
      <p:sp>
        <p:nvSpPr>
          <p:cNvPr id="3" name="Content Placeholder 2"/>
          <p:cNvSpPr>
            <a:spLocks noGrp="1"/>
          </p:cNvSpPr>
          <p:nvPr>
            <p:ph idx="1"/>
          </p:nvPr>
        </p:nvSpPr>
        <p:spPr>
          <a:xfrm>
            <a:off x="1222252" y="1342441"/>
            <a:ext cx="2698486" cy="2920382"/>
          </a:xfrm>
        </p:spPr>
        <p:txBody>
          <a:bodyPr>
            <a:normAutofit fontScale="85000" lnSpcReduction="10000"/>
          </a:bodyPr>
          <a:lstStyle/>
          <a:p>
            <a:r>
              <a:rPr lang="en-US" dirty="0"/>
              <a:t>Cintiq Companion 2</a:t>
            </a:r>
          </a:p>
          <a:p>
            <a:endParaRPr lang="en-US" dirty="0"/>
          </a:p>
          <a:p>
            <a:r>
              <a:rPr lang="en-US" dirty="0"/>
              <a:t>Combines the on-screen experience of a Cintiq pen display with the mobility of a Windows 8 or 7 </a:t>
            </a:r>
            <a:r>
              <a:rPr lang="en-US" dirty="0" smtClean="0"/>
              <a:t>tablet</a:t>
            </a:r>
            <a:r>
              <a:rPr lang="en-US" dirty="0" smtClean="0"/>
              <a:t>.</a:t>
            </a:r>
            <a:br>
              <a:rPr lang="en-US" dirty="0" smtClean="0"/>
            </a:br>
            <a:endParaRPr lang="en-US" dirty="0" smtClean="0"/>
          </a:p>
          <a:p>
            <a:r>
              <a:rPr lang="en-US" dirty="0" smtClean="0"/>
              <a:t>Great for drawing, illustration, graphic design and image editing</a:t>
            </a:r>
            <a:r>
              <a:rPr lang="en-US" dirty="0"/>
              <a:t/>
            </a:r>
            <a:br>
              <a:rPr lang="en-US" dirty="0"/>
            </a:br>
            <a:endParaRPr lang="en-US" dirty="0"/>
          </a:p>
          <a:p>
            <a:endParaRPr lang="en-US" dirty="0" smtClean="0"/>
          </a:p>
        </p:txBody>
      </p:sp>
      <p:pic>
        <p:nvPicPr>
          <p:cNvPr id="4" name="PEdhYOvVA5k"/>
          <p:cNvPicPr>
            <a:picLocks noRot="1" noChangeAspect="1"/>
          </p:cNvPicPr>
          <p:nvPr>
            <a:videoFile r:link="rId1"/>
          </p:nvPr>
        </p:nvPicPr>
        <p:blipFill>
          <a:blip r:embed="rId4"/>
          <a:stretch>
            <a:fillRect/>
          </a:stretch>
        </p:blipFill>
        <p:spPr>
          <a:xfrm>
            <a:off x="3920738" y="1342441"/>
            <a:ext cx="4782452" cy="2690129"/>
          </a:xfrm>
          <a:prstGeom prst="rect">
            <a:avLst/>
          </a:prstGeom>
        </p:spPr>
      </p:pic>
    </p:spTree>
    <p:extLst>
      <p:ext uri="{BB962C8B-B14F-4D97-AF65-F5344CB8AC3E}">
        <p14:creationId xmlns:p14="http://schemas.microsoft.com/office/powerpoint/2010/main" val="179607146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8136" y="465710"/>
            <a:ext cx="6878813" cy="633514"/>
          </a:xfrm>
        </p:spPr>
        <p:txBody>
          <a:bodyPr>
            <a:normAutofit/>
          </a:bodyPr>
          <a:lstStyle/>
          <a:p>
            <a:pPr algn="ctr"/>
            <a:r>
              <a:rPr lang="en-US" sz="2800" dirty="0" smtClean="0"/>
              <a:t>OFFICEMIX</a:t>
            </a:r>
            <a:endParaRPr lang="en-US" sz="2800" dirty="0"/>
          </a:p>
        </p:txBody>
      </p:sp>
      <p:sp>
        <p:nvSpPr>
          <p:cNvPr id="3" name="Content Placeholder 2"/>
          <p:cNvSpPr>
            <a:spLocks noGrp="1"/>
          </p:cNvSpPr>
          <p:nvPr>
            <p:ph idx="1"/>
          </p:nvPr>
        </p:nvSpPr>
        <p:spPr>
          <a:xfrm>
            <a:off x="1138137" y="1311252"/>
            <a:ext cx="2398962" cy="2920382"/>
          </a:xfrm>
        </p:spPr>
        <p:txBody>
          <a:bodyPr>
            <a:normAutofit lnSpcReduction="10000"/>
          </a:bodyPr>
          <a:lstStyle/>
          <a:p>
            <a:r>
              <a:rPr lang="en-US" dirty="0"/>
              <a:t>A free add-in for PowerPoint</a:t>
            </a:r>
          </a:p>
          <a:p>
            <a:endParaRPr lang="en-US" dirty="0" smtClean="0"/>
          </a:p>
          <a:p>
            <a:r>
              <a:rPr lang="en-US" dirty="0" smtClean="0"/>
              <a:t>Easily </a:t>
            </a:r>
            <a:r>
              <a:rPr lang="en-US" dirty="0"/>
              <a:t>create and share interactive online </a:t>
            </a:r>
            <a:r>
              <a:rPr lang="en-US" dirty="0" smtClean="0"/>
              <a:t>videos</a:t>
            </a:r>
            <a:br>
              <a:rPr lang="en-US" dirty="0" smtClean="0"/>
            </a:br>
            <a:endParaRPr lang="en-US" dirty="0" smtClean="0"/>
          </a:p>
          <a:p>
            <a:r>
              <a:rPr lang="en-US" dirty="0" smtClean="0"/>
              <a:t>Polls &amp; Interactive Apps</a:t>
            </a:r>
            <a:r>
              <a:rPr lang="en-US" dirty="0"/>
              <a:t/>
            </a:r>
            <a:br>
              <a:rPr lang="en-US" dirty="0"/>
            </a:br>
            <a:endParaRPr lang="en-US" dirty="0"/>
          </a:p>
          <a:p>
            <a:endParaRPr lang="en-US" dirty="0" smtClean="0"/>
          </a:p>
        </p:txBody>
      </p:sp>
      <p:pic>
        <p:nvPicPr>
          <p:cNvPr id="4" name="uPif4lYra6Y"/>
          <p:cNvPicPr>
            <a:picLocks noRot="1" noChangeAspect="1"/>
          </p:cNvPicPr>
          <p:nvPr>
            <a:videoFile r:link="rId1"/>
          </p:nvPr>
        </p:nvPicPr>
        <p:blipFill>
          <a:blip r:embed="rId5"/>
          <a:stretch>
            <a:fillRect/>
          </a:stretch>
        </p:blipFill>
        <p:spPr>
          <a:xfrm>
            <a:off x="3438116" y="1311252"/>
            <a:ext cx="5340782" cy="3004190"/>
          </a:xfrm>
          <a:prstGeom prst="rect">
            <a:avLst/>
          </a:prstGeom>
        </p:spPr>
      </p:pic>
    </p:spTree>
    <p:extLst>
      <p:ext uri="{BB962C8B-B14F-4D97-AF65-F5344CB8AC3E}">
        <p14:creationId xmlns:p14="http://schemas.microsoft.com/office/powerpoint/2010/main" val="115055711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260504" y="3379788"/>
            <a:ext cx="12076724" cy="2645378"/>
            <a:chOff x="1030309" y="4254857"/>
            <a:chExt cx="8113691" cy="1777285"/>
          </a:xfrm>
          <a:solidFill>
            <a:schemeClr val="accent1">
              <a:lumMod val="75000"/>
            </a:schemeClr>
          </a:solidFill>
        </p:grpSpPr>
        <p:sp>
          <p:nvSpPr>
            <p:cNvPr id="15" name="Oval 14"/>
            <p:cNvSpPr/>
            <p:nvPr/>
          </p:nvSpPr>
          <p:spPr>
            <a:xfrm>
              <a:off x="1030309"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297590"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564871"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832152"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099433"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366715" y="4254857"/>
              <a:ext cx="1777285" cy="17772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normAutofit/>
          </a:bodyPr>
          <a:lstStyle/>
          <a:p>
            <a:r>
              <a:rPr lang="en-US" dirty="0"/>
              <a:t>The </a:t>
            </a:r>
            <a:r>
              <a:rPr lang="en-US" dirty="0" err="1"/>
              <a:t>Educause</a:t>
            </a:r>
            <a:r>
              <a:rPr lang="en-US" dirty="0"/>
              <a:t> Conference</a:t>
            </a:r>
            <a:endParaRPr lang="en-US" sz="2500" cap="small" dirty="0">
              <a:latin typeface="Constantia" pitchFamily="18" charset="0"/>
            </a:endParaRPr>
          </a:p>
        </p:txBody>
      </p:sp>
      <p:sp>
        <p:nvSpPr>
          <p:cNvPr id="3" name="Content Placeholder 2"/>
          <p:cNvSpPr>
            <a:spLocks noGrp="1"/>
          </p:cNvSpPr>
          <p:nvPr>
            <p:ph idx="1"/>
          </p:nvPr>
        </p:nvSpPr>
        <p:spPr>
          <a:xfrm>
            <a:off x="1138136" y="1306478"/>
            <a:ext cx="7548664" cy="1720257"/>
          </a:xfrm>
        </p:spPr>
        <p:txBody>
          <a:bodyPr>
            <a:normAutofit/>
          </a:bodyPr>
          <a:lstStyle/>
          <a:p>
            <a:r>
              <a:rPr lang="en-US" dirty="0"/>
              <a:t>Over 7000 higher education IT professionals and technology providers</a:t>
            </a:r>
          </a:p>
          <a:p>
            <a:endParaRPr lang="en-US" dirty="0"/>
          </a:p>
          <a:p>
            <a:r>
              <a:rPr lang="en-US" dirty="0"/>
              <a:t>295 exhibitors </a:t>
            </a:r>
          </a:p>
        </p:txBody>
      </p:sp>
      <p:pic>
        <p:nvPicPr>
          <p:cNvPr id="23" name="Picture 22"/>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88546" y="4157662"/>
            <a:ext cx="2437209" cy="144865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584" y="4157662"/>
            <a:ext cx="2437209" cy="1448659"/>
          </a:xfrm>
          <a:prstGeom prst="rect">
            <a:avLst/>
          </a:prstGeom>
        </p:spPr>
      </p:pic>
      <p:pic>
        <p:nvPicPr>
          <p:cNvPr id="24" name="Picture 23"/>
          <p:cNvPicPr>
            <a:picLocks noChangeAspect="1"/>
          </p:cNvPicPr>
          <p:nvPr/>
        </p:nvPicPr>
        <p:blipFill>
          <a:blip r:embed="rId6">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195662" y="4157662"/>
            <a:ext cx="2437209" cy="1448659"/>
          </a:xfrm>
          <a:prstGeom prst="rect">
            <a:avLst/>
          </a:prstGeom>
        </p:spPr>
      </p:pic>
      <p:grpSp>
        <p:nvGrpSpPr>
          <p:cNvPr id="13" name="Group 12"/>
          <p:cNvGrpSpPr/>
          <p:nvPr/>
        </p:nvGrpSpPr>
        <p:grpSpPr>
          <a:xfrm>
            <a:off x="-2696239" y="3884212"/>
            <a:ext cx="12076724" cy="2645378"/>
            <a:chOff x="1030309" y="4254857"/>
            <a:chExt cx="8113691" cy="1777285"/>
          </a:xfrm>
        </p:grpSpPr>
        <p:sp>
          <p:nvSpPr>
            <p:cNvPr id="4" name="Oval 3"/>
            <p:cNvSpPr/>
            <p:nvPr/>
          </p:nvSpPr>
          <p:spPr>
            <a:xfrm>
              <a:off x="1030309"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297590"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564871"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832152"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099433"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366715" y="4254857"/>
              <a:ext cx="1777285" cy="177728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7670841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repeatCount="2000" accel="29000" decel="71000" autoRev="1" fill="remove" nodeType="withEffect">
                                  <p:stCondLst>
                                    <p:cond delay="0"/>
                                  </p:stCondLst>
                                  <p:childTnLst>
                                    <p:animMotion origin="layout" path="M 0 0  L 0.067 0.07118  C 0.081 0.08719  0.102 0.09609  0.124 0.09609  C 0.149 0.09609  0.169 0.08719  0.183 0.07118  L 0.25 0  E" pathEditMode="relative" ptsTypes="">
                                      <p:cBhvr>
                                        <p:cTn id="6" dur="2000" fill="hold"/>
                                        <p:tgtEl>
                                          <p:spTgt spid="13"/>
                                        </p:tgtEl>
                                        <p:attrNameLst>
                                          <p:attrName>ppt_x</p:attrName>
                                          <p:attrName>ppt_y</p:attrName>
                                        </p:attrNameLst>
                                      </p:cBhvr>
                                    </p:animMotion>
                                  </p:childTnLst>
                                </p:cTn>
                              </p:par>
                              <p:par>
                                <p:cTn id="7" presetID="37" presetClass="path" presetSubtype="0" repeatCount="2000" accel="29000" decel="71000" autoRev="1" fill="remove" nodeType="withEffect">
                                  <p:stCondLst>
                                    <p:cond delay="1000"/>
                                  </p:stCondLst>
                                  <p:childTnLst>
                                    <p:animMotion origin="layout" path="M 0 0  L 0.067 0.07118  C 0.081 0.08719  0.102 0.09609  0.124 0.09609  C 0.149 0.09609  0.169 0.08719  0.183 0.07118  L 0.25 0  E" pathEditMode="relative" ptsTypes="">
                                      <p:cBhvr>
                                        <p:cTn id="8" dur="2000" fill="hold"/>
                                        <p:tgtEl>
                                          <p:spTgt spid="14"/>
                                        </p:tgtEl>
                                        <p:attrNameLst>
                                          <p:attrName>ppt_x</p:attrName>
                                          <p:attrName>ppt_y</p:attrName>
                                        </p:attrNameLst>
                                      </p:cBhvr>
                                    </p:animMotion>
                                  </p:childTnLst>
                                </p:cTn>
                              </p:par>
                              <p:par>
                                <p:cTn id="9" presetID="37" presetClass="path" presetSubtype="0" accel="50000" decel="50000" fill="hold" nodeType="withEffect">
                                  <p:stCondLst>
                                    <p:cond delay="0"/>
                                  </p:stCondLst>
                                  <p:childTnLst>
                                    <p:animMotion origin="layout" path="M 4.16667E-6 -3.95062E-6 L -0.08299 -0.16296 C -0.10035 -0.19969 -0.12639 -0.22068 -0.15348 -0.22068 C -0.18438 -0.22068 -0.20921 -0.19969 -0.22657 -0.16296 L -0.30938 -3.95062E-6 " pathEditMode="relative" rAng="0" ptsTypes="FffFF">
                                      <p:cBhvr>
                                        <p:cTn id="10" dur="2000" fill="hold"/>
                                        <p:tgtEl>
                                          <p:spTgt spid="21"/>
                                        </p:tgtEl>
                                        <p:attrNameLst>
                                          <p:attrName>ppt_x</p:attrName>
                                          <p:attrName>ppt_y</p:attrName>
                                        </p:attrNameLst>
                                      </p:cBhvr>
                                      <p:rCtr x="-15500" y="-11000"/>
                                    </p:animMotion>
                                  </p:childTnLst>
                                </p:cTn>
                              </p:par>
                              <p:par>
                                <p:cTn id="11" presetID="8" presetClass="emph" presetSubtype="0" fill="hold" nodeType="withEffect">
                                  <p:stCondLst>
                                    <p:cond delay="0"/>
                                  </p:stCondLst>
                                  <p:childTnLst>
                                    <p:animRot by="-1200000">
                                      <p:cBhvr>
                                        <p:cTn id="12" dur="1500" fill="hold"/>
                                        <p:tgtEl>
                                          <p:spTgt spid="21"/>
                                        </p:tgtEl>
                                        <p:attrNameLst>
                                          <p:attrName>r</p:attrName>
                                        </p:attrNameLst>
                                      </p:cBhvr>
                                    </p:animRot>
                                  </p:childTnLst>
                                </p:cTn>
                              </p:par>
                              <p:par>
                                <p:cTn id="13" presetID="37" presetClass="path" presetSubtype="0" accel="50000" decel="50000" fill="hold" nodeType="withEffect">
                                  <p:stCondLst>
                                    <p:cond delay="2100"/>
                                  </p:stCondLst>
                                  <p:childTnLst>
                                    <p:animMotion origin="layout" path="M -0.30938 1.26274E-6 L -0.38351 -0.13893 C -0.39914 -0.16981 -0.4224 -0.18679 -0.44653 -0.18679 C -0.47414 -0.18679 -0.49618 -0.16981 -0.51164 -0.13893 L -0.58542 1.26274E-6 " pathEditMode="relative" rAng="0" ptsTypes="FffFF">
                                      <p:cBhvr>
                                        <p:cTn id="14" dur="2000" fill="hold"/>
                                        <p:tgtEl>
                                          <p:spTgt spid="21"/>
                                        </p:tgtEl>
                                        <p:attrNameLst>
                                          <p:attrName>ppt_x</p:attrName>
                                          <p:attrName>ppt_y</p:attrName>
                                        </p:attrNameLst>
                                      </p:cBhvr>
                                      <p:rCtr x="-13800" y="-9400"/>
                                    </p:animMotion>
                                  </p:childTnLst>
                                </p:cTn>
                              </p:par>
                              <p:par>
                                <p:cTn id="15" presetID="37" presetClass="path" presetSubtype="0" accel="50000" decel="50000" fill="hold" nodeType="withEffect">
                                  <p:stCondLst>
                                    <p:cond delay="0"/>
                                  </p:stCondLst>
                                  <p:childTnLst>
                                    <p:animMotion origin="layout" path="M 4.16667E-6 -3.95062E-6 L -0.08299 -0.16296 C -0.10035 -0.19969 -0.12639 -0.22068 -0.15348 -0.22068 C -0.18438 -0.22068 -0.20921 -0.19969 -0.22657 -0.16296 L -0.30938 -3.95062E-6 " pathEditMode="relative" rAng="0" ptsTypes="FffFF">
                                      <p:cBhvr>
                                        <p:cTn id="16" dur="2000" fill="hold"/>
                                        <p:tgtEl>
                                          <p:spTgt spid="23"/>
                                        </p:tgtEl>
                                        <p:attrNameLst>
                                          <p:attrName>ppt_x</p:attrName>
                                          <p:attrName>ppt_y</p:attrName>
                                        </p:attrNameLst>
                                      </p:cBhvr>
                                      <p:rCtr x="-15500" y="-11000"/>
                                    </p:animMotion>
                                  </p:childTnLst>
                                </p:cTn>
                              </p:par>
                              <p:par>
                                <p:cTn id="17" presetID="8" presetClass="emph" presetSubtype="0" fill="hold" nodeType="withEffect">
                                  <p:stCondLst>
                                    <p:cond delay="0"/>
                                  </p:stCondLst>
                                  <p:childTnLst>
                                    <p:animRot by="-1200000">
                                      <p:cBhvr>
                                        <p:cTn id="18" dur="1500" fill="hold"/>
                                        <p:tgtEl>
                                          <p:spTgt spid="23"/>
                                        </p:tgtEl>
                                        <p:attrNameLst>
                                          <p:attrName>r</p:attrName>
                                        </p:attrNameLst>
                                      </p:cBhvr>
                                    </p:animRot>
                                  </p:childTnLst>
                                </p:cTn>
                              </p:par>
                              <p:par>
                                <p:cTn id="19" presetID="37" presetClass="path" presetSubtype="0" accel="50000" decel="50000" fill="hold" nodeType="withEffect">
                                  <p:stCondLst>
                                    <p:cond delay="2100"/>
                                  </p:stCondLst>
                                  <p:childTnLst>
                                    <p:animMotion origin="layout" path="M -0.30938 1.26274E-6 L -0.38351 -0.13893 C -0.39914 -0.16981 -0.4224 -0.18679 -0.44653 -0.18679 C -0.47414 -0.18679 -0.49618 -0.16981 -0.51164 -0.13893 L -0.58542 1.26274E-6 " pathEditMode="relative" rAng="0" ptsTypes="FffFF">
                                      <p:cBhvr>
                                        <p:cTn id="20" dur="2000" fill="hold"/>
                                        <p:tgtEl>
                                          <p:spTgt spid="23"/>
                                        </p:tgtEl>
                                        <p:attrNameLst>
                                          <p:attrName>ppt_x</p:attrName>
                                          <p:attrName>ppt_y</p:attrName>
                                        </p:attrNameLst>
                                      </p:cBhvr>
                                      <p:rCtr x="-13800" y="-9400"/>
                                    </p:animMotion>
                                  </p:childTnLst>
                                </p:cTn>
                              </p:par>
                              <p:par>
                                <p:cTn id="21" presetID="37" presetClass="path" presetSubtype="0" accel="50000" decel="50000" fill="hold" nodeType="withEffect">
                                  <p:stCondLst>
                                    <p:cond delay="0"/>
                                  </p:stCondLst>
                                  <p:childTnLst>
                                    <p:animMotion origin="layout" path="M 4.16667E-6 -3.95062E-6 L -0.08299 -0.16296 C -0.10035 -0.19969 -0.12639 -0.22068 -0.15348 -0.22068 C -0.18438 -0.22068 -0.20921 -0.19969 -0.22657 -0.16296 L -0.30938 -3.95062E-6 " pathEditMode="relative" rAng="0" ptsTypes="FffFF">
                                      <p:cBhvr>
                                        <p:cTn id="22" dur="2000" fill="hold"/>
                                        <p:tgtEl>
                                          <p:spTgt spid="24"/>
                                        </p:tgtEl>
                                        <p:attrNameLst>
                                          <p:attrName>ppt_x</p:attrName>
                                          <p:attrName>ppt_y</p:attrName>
                                        </p:attrNameLst>
                                      </p:cBhvr>
                                      <p:rCtr x="-15500" y="-11000"/>
                                    </p:animMotion>
                                  </p:childTnLst>
                                </p:cTn>
                              </p:par>
                              <p:par>
                                <p:cTn id="23" presetID="8" presetClass="emph" presetSubtype="0" fill="hold" nodeType="withEffect">
                                  <p:stCondLst>
                                    <p:cond delay="0"/>
                                  </p:stCondLst>
                                  <p:childTnLst>
                                    <p:animRot by="-1200000">
                                      <p:cBhvr>
                                        <p:cTn id="24" dur="1500" fill="hold"/>
                                        <p:tgtEl>
                                          <p:spTgt spid="24"/>
                                        </p:tgtEl>
                                        <p:attrNameLst>
                                          <p:attrName>r</p:attrName>
                                        </p:attrNameLst>
                                      </p:cBhvr>
                                    </p:animRot>
                                  </p:childTnLst>
                                </p:cTn>
                              </p:par>
                              <p:par>
                                <p:cTn id="25" presetID="37" presetClass="path" presetSubtype="0" accel="50000" decel="50000" fill="hold" nodeType="withEffect">
                                  <p:stCondLst>
                                    <p:cond delay="2100"/>
                                  </p:stCondLst>
                                  <p:childTnLst>
                                    <p:animMotion origin="layout" path="M -0.30938 1.26274E-6 L -0.38351 -0.13893 C -0.39914 -0.16981 -0.4224 -0.18679 -0.44653 -0.18679 C -0.47414 -0.18679 -0.49618 -0.16981 -0.51164 -0.13893 L -0.58542 1.26274E-6 " pathEditMode="relative" rAng="0" ptsTypes="FffFF">
                                      <p:cBhvr>
                                        <p:cTn id="26" dur="2000" fill="hold"/>
                                        <p:tgtEl>
                                          <p:spTgt spid="24"/>
                                        </p:tgtEl>
                                        <p:attrNameLst>
                                          <p:attrName>ppt_x</p:attrName>
                                          <p:attrName>ppt_y</p:attrName>
                                        </p:attrNameLst>
                                      </p:cBhvr>
                                      <p:rCtr x="-13800" y="-9400"/>
                                    </p:animMotion>
                                  </p:childTnLst>
                                </p:cTn>
                              </p:par>
                              <p:par>
                                <p:cTn id="27" presetID="10" presetClass="exit" presetSubtype="0" fill="hold" nodeType="withEffect">
                                  <p:stCondLst>
                                    <p:cond delay="3700"/>
                                  </p:stCondLst>
                                  <p:childTnLst>
                                    <p:animEffect transition="out" filter="fade">
                                      <p:cBhvr>
                                        <p:cTn id="28" dur="500"/>
                                        <p:tgtEl>
                                          <p:spTgt spid="24"/>
                                        </p:tgtEl>
                                      </p:cBhvr>
                                    </p:animEffect>
                                    <p:set>
                                      <p:cBhvr>
                                        <p:cTn id="29" dur="1" fill="hold">
                                          <p:stCondLst>
                                            <p:cond delay="499"/>
                                          </p:stCondLst>
                                        </p:cTn>
                                        <p:tgtEl>
                                          <p:spTgt spid="24"/>
                                        </p:tgtEl>
                                        <p:attrNameLst>
                                          <p:attrName>style.visibility</p:attrName>
                                        </p:attrNameLst>
                                      </p:cBhvr>
                                      <p:to>
                                        <p:strVal val="hidden"/>
                                      </p:to>
                                    </p:set>
                                  </p:childTnLst>
                                </p:cTn>
                              </p:par>
                              <p:par>
                                <p:cTn id="30" presetID="10" presetClass="exit" presetSubtype="0" fill="hold" nodeType="withEffect">
                                  <p:stCondLst>
                                    <p:cond delay="3700"/>
                                  </p:stCondLst>
                                  <p:childTnLst>
                                    <p:animEffect transition="out" filter="fade">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par>
                                <p:cTn id="33" presetID="10" presetClass="exit" presetSubtype="0" fill="hold" nodeType="withEffect">
                                  <p:stCondLst>
                                    <p:cond delay="370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and emerging Educational technologies</a:t>
            </a:r>
            <a:endParaRPr lang="en-US" dirty="0"/>
          </a:p>
        </p:txBody>
      </p:sp>
      <p:sp>
        <p:nvSpPr>
          <p:cNvPr id="4" name="Hexagon 3"/>
          <p:cNvSpPr/>
          <p:nvPr/>
        </p:nvSpPr>
        <p:spPr>
          <a:xfrm>
            <a:off x="1047309" y="2548263"/>
            <a:ext cx="1433622" cy="1212112"/>
          </a:xfrm>
          <a:prstGeom prst="hexag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Epson </a:t>
            </a:r>
            <a:r>
              <a:rPr lang="en-US" sz="1200" dirty="0"/>
              <a:t>Interactive </a:t>
            </a:r>
            <a:r>
              <a:rPr lang="en-US" sz="1200" dirty="0" smtClean="0"/>
              <a:t>Projector</a:t>
            </a:r>
          </a:p>
        </p:txBody>
      </p:sp>
      <p:sp>
        <p:nvSpPr>
          <p:cNvPr id="7" name="Hexagon 6"/>
          <p:cNvSpPr/>
          <p:nvPr/>
        </p:nvSpPr>
        <p:spPr>
          <a:xfrm>
            <a:off x="3537095" y="2534087"/>
            <a:ext cx="1417673" cy="1212112"/>
          </a:xfrm>
          <a:prstGeom prst="hexag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Google Apps including Classroom</a:t>
            </a:r>
            <a:endParaRPr lang="en-US" sz="1200" dirty="0"/>
          </a:p>
        </p:txBody>
      </p:sp>
      <p:grpSp>
        <p:nvGrpSpPr>
          <p:cNvPr id="14" name="Group 13"/>
          <p:cNvGrpSpPr/>
          <p:nvPr/>
        </p:nvGrpSpPr>
        <p:grpSpPr>
          <a:xfrm>
            <a:off x="2282453" y="1179411"/>
            <a:ext cx="2717507" cy="3247276"/>
            <a:chOff x="2282453" y="1179411"/>
            <a:chExt cx="2717507" cy="3247276"/>
          </a:xfrm>
        </p:grpSpPr>
        <p:grpSp>
          <p:nvGrpSpPr>
            <p:cNvPr id="3" name="Group 2"/>
            <p:cNvGrpSpPr/>
            <p:nvPr/>
          </p:nvGrpSpPr>
          <p:grpSpPr>
            <a:xfrm>
              <a:off x="2282453" y="1860692"/>
              <a:ext cx="1443223" cy="2565995"/>
              <a:chOff x="2282453" y="1860692"/>
              <a:chExt cx="1443223" cy="2565995"/>
            </a:xfrm>
          </p:grpSpPr>
          <p:sp>
            <p:nvSpPr>
              <p:cNvPr id="5" name="Hexagon 4"/>
              <p:cNvSpPr/>
              <p:nvPr/>
            </p:nvSpPr>
            <p:spPr>
              <a:xfrm>
                <a:off x="2282453" y="1860692"/>
                <a:ext cx="1443223" cy="1212112"/>
              </a:xfrm>
              <a:prstGeom prst="hexagon">
                <a:avLst/>
              </a:prstGeom>
            </p:spPr>
            <p:style>
              <a:lnRef idx="1">
                <a:schemeClr val="accent1"/>
              </a:lnRef>
              <a:fillRef idx="2">
                <a:schemeClr val="accent1"/>
              </a:fillRef>
              <a:effectRef idx="1">
                <a:schemeClr val="accent1"/>
              </a:effectRef>
              <a:fontRef idx="minor">
                <a:schemeClr val="dk1"/>
              </a:fontRef>
            </p:style>
            <p:txBody>
              <a:bodyPr lIns="45720" rIns="45720" rtlCol="0" anchor="ctr"/>
              <a:lstStyle/>
              <a:p>
                <a:pPr algn="ctr"/>
                <a:r>
                  <a:rPr lang="en-US" sz="1200" dirty="0"/>
                  <a:t>ZOOM Video Conferencing System</a:t>
                </a:r>
              </a:p>
            </p:txBody>
          </p:sp>
          <p:sp>
            <p:nvSpPr>
              <p:cNvPr id="6" name="Hexagon 5"/>
              <p:cNvSpPr/>
              <p:nvPr/>
            </p:nvSpPr>
            <p:spPr>
              <a:xfrm>
                <a:off x="2300177" y="3214575"/>
                <a:ext cx="1417673" cy="1212112"/>
              </a:xfrm>
              <a:prstGeom prst="hexagon">
                <a:avLst/>
              </a:prstGeom>
            </p:spPr>
            <p:style>
              <a:lnRef idx="1">
                <a:schemeClr val="accent1"/>
              </a:lnRef>
              <a:fillRef idx="2">
                <a:schemeClr val="accent1"/>
              </a:fillRef>
              <a:effectRef idx="1">
                <a:schemeClr val="accent1"/>
              </a:effectRef>
              <a:fontRef idx="minor">
                <a:schemeClr val="dk1"/>
              </a:fontRef>
            </p:style>
            <p:txBody>
              <a:bodyPr lIns="45720" rIns="45720" rtlCol="0" anchor="ctr"/>
              <a:lstStyle/>
              <a:p>
                <a:pPr algn="ctr"/>
                <a:r>
                  <a:rPr lang="en-US" sz="1200" dirty="0" err="1" smtClean="0"/>
                  <a:t>Panopto</a:t>
                </a:r>
                <a:r>
                  <a:rPr lang="en-US" sz="1200" dirty="0" smtClean="0"/>
                  <a:t> Lecture Capture System</a:t>
                </a:r>
                <a:endParaRPr lang="en-US" sz="1200" dirty="0"/>
              </a:p>
            </p:txBody>
          </p:sp>
        </p:grpSp>
        <p:sp>
          <p:nvSpPr>
            <p:cNvPr id="8" name="Hexagon 7"/>
            <p:cNvSpPr/>
            <p:nvPr/>
          </p:nvSpPr>
          <p:spPr>
            <a:xfrm>
              <a:off x="3533547" y="1179411"/>
              <a:ext cx="1466413" cy="1212112"/>
            </a:xfrm>
            <a:prstGeom prst="hexagon">
              <a:avLst/>
            </a:prstGeom>
          </p:spPr>
          <p:style>
            <a:lnRef idx="1">
              <a:schemeClr val="accent1"/>
            </a:lnRef>
            <a:fillRef idx="2">
              <a:schemeClr val="accent1"/>
            </a:fillRef>
            <a:effectRef idx="1">
              <a:schemeClr val="accent1"/>
            </a:effectRef>
            <a:fontRef idx="minor">
              <a:schemeClr val="dk1"/>
            </a:fontRef>
          </p:style>
          <p:txBody>
            <a:bodyPr lIns="45720" rIns="45720" rtlCol="0" anchor="ctr"/>
            <a:lstStyle/>
            <a:p>
              <a:pPr algn="ctr"/>
              <a:r>
                <a:rPr lang="en-US" sz="1200" dirty="0" smtClean="0"/>
                <a:t>Turning Technologies Student Response System</a:t>
              </a:r>
            </a:p>
          </p:txBody>
        </p:sp>
      </p:grpSp>
      <p:sp>
        <p:nvSpPr>
          <p:cNvPr id="11" name="Hexagon 10"/>
          <p:cNvSpPr/>
          <p:nvPr/>
        </p:nvSpPr>
        <p:spPr>
          <a:xfrm>
            <a:off x="6010932" y="2539407"/>
            <a:ext cx="1417673" cy="1212112"/>
          </a:xfrm>
          <a:prstGeom prst="hexag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WACOM Pen Computers</a:t>
            </a:r>
            <a:endParaRPr lang="en-US" sz="1200" dirty="0"/>
          </a:p>
        </p:txBody>
      </p:sp>
      <p:grpSp>
        <p:nvGrpSpPr>
          <p:cNvPr id="15" name="Group 14"/>
          <p:cNvGrpSpPr/>
          <p:nvPr/>
        </p:nvGrpSpPr>
        <p:grpSpPr>
          <a:xfrm>
            <a:off x="4752750" y="1176663"/>
            <a:ext cx="2661676" cy="3250024"/>
            <a:chOff x="4752750" y="1176663"/>
            <a:chExt cx="2661676" cy="3250024"/>
          </a:xfrm>
        </p:grpSpPr>
        <p:sp>
          <p:nvSpPr>
            <p:cNvPr id="9" name="Hexagon 8"/>
            <p:cNvSpPr/>
            <p:nvPr/>
          </p:nvSpPr>
          <p:spPr>
            <a:xfrm>
              <a:off x="4752750" y="3214575"/>
              <a:ext cx="1417673" cy="1212112"/>
            </a:xfrm>
            <a:prstGeom prst="hexag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err="1"/>
                <a:t>Skykit</a:t>
              </a:r>
              <a:r>
                <a:rPr lang="en-US" sz="1200" dirty="0"/>
                <a:t> </a:t>
              </a:r>
              <a:r>
                <a:rPr lang="en-US" sz="1200" dirty="0" smtClean="0"/>
                <a:t>Digital </a:t>
              </a:r>
              <a:r>
                <a:rPr lang="en-US" sz="1200" dirty="0"/>
                <a:t>Signage for Education</a:t>
              </a:r>
            </a:p>
            <a:p>
              <a:pPr algn="ctr"/>
              <a:endParaRPr lang="en-US" sz="1200" dirty="0"/>
            </a:p>
          </p:txBody>
        </p:sp>
        <p:sp>
          <p:nvSpPr>
            <p:cNvPr id="10" name="Hexagon 9"/>
            <p:cNvSpPr/>
            <p:nvPr/>
          </p:nvSpPr>
          <p:spPr>
            <a:xfrm>
              <a:off x="4772240" y="1871327"/>
              <a:ext cx="1417673" cy="1212112"/>
            </a:xfrm>
            <a:prstGeom prst="hexag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a:t>Laptop Automatic Checkout </a:t>
              </a:r>
              <a:r>
                <a:rPr lang="en-US" sz="1200" dirty="0" smtClean="0"/>
                <a:t>Kiosks</a:t>
              </a:r>
              <a:endParaRPr lang="en-US" sz="1200" dirty="0"/>
            </a:p>
          </p:txBody>
        </p:sp>
        <p:sp>
          <p:nvSpPr>
            <p:cNvPr id="12" name="Hexagon 11"/>
            <p:cNvSpPr/>
            <p:nvPr/>
          </p:nvSpPr>
          <p:spPr>
            <a:xfrm>
              <a:off x="5996753" y="1176663"/>
              <a:ext cx="1417673" cy="1212112"/>
            </a:xfrm>
            <a:prstGeom prst="hexag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smtClean="0"/>
                <a:t>Smart Campus by Ink</a:t>
              </a:r>
              <a:endParaRPr lang="en-US" sz="1200" dirty="0"/>
            </a:p>
          </p:txBody>
        </p:sp>
      </p:grpSp>
      <p:sp>
        <p:nvSpPr>
          <p:cNvPr id="13" name="Hexagon 12"/>
          <p:cNvSpPr/>
          <p:nvPr/>
        </p:nvSpPr>
        <p:spPr>
          <a:xfrm>
            <a:off x="7262026" y="1857149"/>
            <a:ext cx="1417673" cy="1212112"/>
          </a:xfrm>
          <a:prstGeom prst="hexagon">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dirty="0" err="1" smtClean="0"/>
              <a:t>OfficeMix</a:t>
            </a:r>
            <a:endParaRPr lang="en-US" sz="1200" dirty="0"/>
          </a:p>
        </p:txBody>
      </p:sp>
    </p:spTree>
    <p:extLst>
      <p:ext uri="{BB962C8B-B14F-4D97-AF65-F5344CB8AC3E}">
        <p14:creationId xmlns:p14="http://schemas.microsoft.com/office/powerpoint/2010/main" val="155351205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1"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136" y="465710"/>
            <a:ext cx="5037693" cy="633514"/>
          </a:xfrm>
        </p:spPr>
        <p:txBody>
          <a:bodyPr>
            <a:normAutofit/>
          </a:bodyPr>
          <a:lstStyle/>
          <a:p>
            <a:r>
              <a:rPr lang="en-US" sz="2500" b="1" cap="small" dirty="0" smtClean="0">
                <a:latin typeface="Constantia" pitchFamily="18" charset="0"/>
              </a:rPr>
              <a:t>Epson Interactive Projectors</a:t>
            </a:r>
            <a:endParaRPr lang="en-US" sz="2500" b="1" cap="small" dirty="0">
              <a:latin typeface="Constantia" pitchFamily="18" charset="0"/>
            </a:endParaRPr>
          </a:p>
        </p:txBody>
      </p:sp>
      <p:sp>
        <p:nvSpPr>
          <p:cNvPr id="3" name="Content Placeholder 2"/>
          <p:cNvSpPr>
            <a:spLocks noGrp="1"/>
          </p:cNvSpPr>
          <p:nvPr>
            <p:ph idx="1"/>
          </p:nvPr>
        </p:nvSpPr>
        <p:spPr>
          <a:xfrm>
            <a:off x="1138137" y="1403401"/>
            <a:ext cx="2356904" cy="2920382"/>
          </a:xfrm>
        </p:spPr>
        <p:txBody>
          <a:bodyPr>
            <a:normAutofit lnSpcReduction="10000"/>
          </a:bodyPr>
          <a:lstStyle/>
          <a:p>
            <a:r>
              <a:rPr lang="en-US" dirty="0" smtClean="0"/>
              <a:t>Can turn </a:t>
            </a:r>
            <a:r>
              <a:rPr lang="en-US" dirty="0"/>
              <a:t>any flat surface into an interactive whiteboard on which you can </a:t>
            </a:r>
            <a:r>
              <a:rPr lang="en-US" dirty="0" smtClean="0"/>
              <a:t>annotate</a:t>
            </a:r>
          </a:p>
          <a:p>
            <a:endParaRPr lang="en-US" dirty="0"/>
          </a:p>
          <a:p>
            <a:r>
              <a:rPr lang="en-US" dirty="0" smtClean="0"/>
              <a:t>Digital whiteboard can be shared with remote participants</a:t>
            </a:r>
            <a:endParaRPr lang="en-US" dirty="0" smtClean="0"/>
          </a:p>
        </p:txBody>
      </p:sp>
      <p:pic>
        <p:nvPicPr>
          <p:cNvPr id="5" name="FZyhjU2mLgI"/>
          <p:cNvPicPr>
            <a:picLocks noRot="1" noChangeAspect="1"/>
          </p:cNvPicPr>
          <p:nvPr>
            <a:videoFile r:link="rId1"/>
          </p:nvPr>
        </p:nvPicPr>
        <p:blipFill>
          <a:blip r:embed="rId4"/>
          <a:stretch>
            <a:fillRect/>
          </a:stretch>
        </p:blipFill>
        <p:spPr>
          <a:xfrm>
            <a:off x="3598576" y="1464361"/>
            <a:ext cx="5154506" cy="3060669"/>
          </a:xfrm>
          <a:prstGeom prst="rect">
            <a:avLst/>
          </a:prstGeom>
        </p:spPr>
      </p:pic>
    </p:spTree>
    <p:extLst>
      <p:ext uri="{BB962C8B-B14F-4D97-AF65-F5344CB8AC3E}">
        <p14:creationId xmlns:p14="http://schemas.microsoft.com/office/powerpoint/2010/main" val="70427020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136" y="465710"/>
            <a:ext cx="6006943" cy="633514"/>
          </a:xfrm>
        </p:spPr>
        <p:txBody>
          <a:bodyPr>
            <a:normAutofit/>
          </a:bodyPr>
          <a:lstStyle/>
          <a:p>
            <a:r>
              <a:rPr lang="en-US" sz="2500" b="1" cap="small" dirty="0" smtClean="0">
                <a:latin typeface="Constantia" pitchFamily="18" charset="0"/>
              </a:rPr>
              <a:t>Zoom Video Conferencing </a:t>
            </a:r>
            <a:r>
              <a:rPr lang="en-US" dirty="0" smtClean="0"/>
              <a:t>S</a:t>
            </a:r>
            <a:r>
              <a:rPr lang="en-US" sz="2500" b="1" cap="small" dirty="0" smtClean="0">
                <a:latin typeface="Constantia" pitchFamily="18" charset="0"/>
              </a:rPr>
              <a:t>ystem</a:t>
            </a:r>
            <a:endParaRPr lang="en-US" sz="2500" b="1" cap="small" dirty="0">
              <a:latin typeface="Constantia" pitchFamily="18" charset="0"/>
            </a:endParaRPr>
          </a:p>
        </p:txBody>
      </p:sp>
      <p:sp>
        <p:nvSpPr>
          <p:cNvPr id="3" name="Content Placeholder 2"/>
          <p:cNvSpPr>
            <a:spLocks noGrp="1"/>
          </p:cNvSpPr>
          <p:nvPr>
            <p:ph idx="1"/>
          </p:nvPr>
        </p:nvSpPr>
        <p:spPr>
          <a:xfrm>
            <a:off x="1109785" y="1530992"/>
            <a:ext cx="2712275" cy="2920382"/>
          </a:xfrm>
        </p:spPr>
        <p:txBody>
          <a:bodyPr/>
          <a:lstStyle/>
          <a:p>
            <a:r>
              <a:rPr lang="en-US" dirty="0" smtClean="0"/>
              <a:t>Cloud-based</a:t>
            </a:r>
            <a:endParaRPr lang="en-US" dirty="0"/>
          </a:p>
          <a:p>
            <a:r>
              <a:rPr lang="en-US" dirty="0" smtClean="0"/>
              <a:t>Collaborate with anyone, anywhere</a:t>
            </a:r>
          </a:p>
          <a:p>
            <a:r>
              <a:rPr lang="en-US" dirty="0" smtClean="0"/>
              <a:t>High quality audio, video, screens-sharing across different computer platforms and mobile devices.  </a:t>
            </a:r>
          </a:p>
        </p:txBody>
      </p:sp>
      <p:pic>
        <p:nvPicPr>
          <p:cNvPr id="5" name="BGH1y70zSkg"/>
          <p:cNvPicPr>
            <a:picLocks noRot="1" noChangeAspect="1"/>
          </p:cNvPicPr>
          <p:nvPr>
            <a:videoFile r:link="rId1"/>
          </p:nvPr>
        </p:nvPicPr>
        <p:blipFill>
          <a:blip r:embed="rId4"/>
          <a:stretch>
            <a:fillRect/>
          </a:stretch>
        </p:blipFill>
        <p:spPr>
          <a:xfrm>
            <a:off x="3884922" y="1530992"/>
            <a:ext cx="4847927" cy="2726959"/>
          </a:xfrm>
          <a:prstGeom prst="rect">
            <a:avLst/>
          </a:prstGeom>
        </p:spPr>
      </p:pic>
    </p:spTree>
    <p:extLst>
      <p:ext uri="{BB962C8B-B14F-4D97-AF65-F5344CB8AC3E}">
        <p14:creationId xmlns:p14="http://schemas.microsoft.com/office/powerpoint/2010/main" val="289202498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136" y="465710"/>
            <a:ext cx="5553287" cy="633514"/>
          </a:xfrm>
        </p:spPr>
        <p:txBody>
          <a:bodyPr>
            <a:normAutofit/>
          </a:bodyPr>
          <a:lstStyle/>
          <a:p>
            <a:r>
              <a:rPr lang="en-US" sz="2500" b="1" cap="small" dirty="0" err="1" smtClean="0">
                <a:latin typeface="Constantia" pitchFamily="18" charset="0"/>
              </a:rPr>
              <a:t>Panopto</a:t>
            </a:r>
            <a:r>
              <a:rPr lang="en-US" sz="2500" b="1" cap="small" dirty="0" smtClean="0">
                <a:latin typeface="Constantia" pitchFamily="18" charset="0"/>
              </a:rPr>
              <a:t> Lecture Capture System</a:t>
            </a:r>
            <a:endParaRPr lang="en-US" sz="2500" b="1" cap="small" dirty="0">
              <a:latin typeface="Constantia" pitchFamily="18" charset="0"/>
            </a:endParaRPr>
          </a:p>
        </p:txBody>
      </p:sp>
      <p:sp>
        <p:nvSpPr>
          <p:cNvPr id="3" name="Content Placeholder 2"/>
          <p:cNvSpPr>
            <a:spLocks noGrp="1"/>
          </p:cNvSpPr>
          <p:nvPr>
            <p:ph idx="1"/>
          </p:nvPr>
        </p:nvSpPr>
        <p:spPr>
          <a:xfrm>
            <a:off x="1046659" y="1429715"/>
            <a:ext cx="2868120" cy="2920382"/>
          </a:xfrm>
        </p:spPr>
        <p:txBody>
          <a:bodyPr>
            <a:normAutofit fontScale="92500" lnSpcReduction="10000"/>
          </a:bodyPr>
          <a:lstStyle/>
          <a:p>
            <a:r>
              <a:rPr lang="en-US" dirty="0" smtClean="0"/>
              <a:t>A relatively new lecture capture system</a:t>
            </a:r>
          </a:p>
          <a:p>
            <a:r>
              <a:rPr lang="en-US" dirty="0" smtClean="0"/>
              <a:t>Offers a flexible video and audio recording system</a:t>
            </a:r>
            <a:endParaRPr lang="en-US" dirty="0"/>
          </a:p>
          <a:p>
            <a:r>
              <a:rPr lang="en-US" dirty="0" smtClean="0"/>
              <a:t>Powerful search engine</a:t>
            </a:r>
          </a:p>
          <a:p>
            <a:r>
              <a:rPr lang="en-US" dirty="0" smtClean="0"/>
              <a:t>Recordings can be converted to MP4 </a:t>
            </a:r>
            <a:r>
              <a:rPr lang="en-US" dirty="0" smtClean="0"/>
              <a:t>format</a:t>
            </a:r>
          </a:p>
          <a:p>
            <a:r>
              <a:rPr lang="en-US" dirty="0" smtClean="0">
                <a:hlinkClick r:id="rId4"/>
              </a:rPr>
              <a:t>Sample </a:t>
            </a:r>
            <a:r>
              <a:rPr lang="en-US" dirty="0" err="1" smtClean="0">
                <a:hlinkClick r:id="rId4"/>
              </a:rPr>
              <a:t>Panopto</a:t>
            </a:r>
            <a:r>
              <a:rPr lang="en-US" dirty="0" smtClean="0">
                <a:hlinkClick r:id="rId4"/>
              </a:rPr>
              <a:t> Recording</a:t>
            </a:r>
            <a:endParaRPr lang="en-US" dirty="0" smtClean="0"/>
          </a:p>
        </p:txBody>
      </p:sp>
      <p:pic>
        <p:nvPicPr>
          <p:cNvPr id="5" name="u67SkfWFwOc"/>
          <p:cNvPicPr>
            <a:picLocks noRot="1" noChangeAspect="1"/>
          </p:cNvPicPr>
          <p:nvPr>
            <a:videoFile r:link="rId1"/>
          </p:nvPr>
        </p:nvPicPr>
        <p:blipFill>
          <a:blip r:embed="rId5"/>
          <a:stretch>
            <a:fillRect/>
          </a:stretch>
        </p:blipFill>
        <p:spPr>
          <a:xfrm>
            <a:off x="3937547" y="1496384"/>
            <a:ext cx="4847929" cy="2726960"/>
          </a:xfrm>
          <a:prstGeom prst="rect">
            <a:avLst/>
          </a:prstGeom>
        </p:spPr>
      </p:pic>
    </p:spTree>
    <p:extLst>
      <p:ext uri="{BB962C8B-B14F-4D97-AF65-F5344CB8AC3E}">
        <p14:creationId xmlns:p14="http://schemas.microsoft.com/office/powerpoint/2010/main" val="201168981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136" y="465710"/>
            <a:ext cx="7608914" cy="633514"/>
          </a:xfrm>
        </p:spPr>
        <p:txBody>
          <a:bodyPr>
            <a:normAutofit/>
          </a:bodyPr>
          <a:lstStyle/>
          <a:p>
            <a:r>
              <a:rPr lang="en-US" sz="2500" b="1" cap="small" dirty="0" smtClean="0">
                <a:latin typeface="Constantia" pitchFamily="18" charset="0"/>
              </a:rPr>
              <a:t>Turning Technologies </a:t>
            </a:r>
            <a:r>
              <a:rPr lang="en-US" dirty="0" smtClean="0"/>
              <a:t>S</a:t>
            </a:r>
            <a:r>
              <a:rPr lang="en-US" sz="2500" b="1" cap="small" dirty="0" smtClean="0">
                <a:latin typeface="Constantia" pitchFamily="18" charset="0"/>
              </a:rPr>
              <a:t>tudent </a:t>
            </a:r>
            <a:r>
              <a:rPr lang="en-US" dirty="0"/>
              <a:t>R</a:t>
            </a:r>
            <a:r>
              <a:rPr lang="en-US" sz="2500" b="1" cap="small" dirty="0" smtClean="0">
                <a:latin typeface="Constantia" pitchFamily="18" charset="0"/>
              </a:rPr>
              <a:t>esponse </a:t>
            </a:r>
            <a:r>
              <a:rPr lang="en-US" dirty="0"/>
              <a:t>S</a:t>
            </a:r>
            <a:r>
              <a:rPr lang="en-US" sz="2500" b="1" cap="small" dirty="0" smtClean="0">
                <a:latin typeface="Constantia" pitchFamily="18" charset="0"/>
              </a:rPr>
              <a:t>ystem</a:t>
            </a:r>
            <a:endParaRPr lang="en-US" sz="2500" b="1" cap="small" dirty="0">
              <a:latin typeface="Constantia" pitchFamily="18" charset="0"/>
            </a:endParaRPr>
          </a:p>
        </p:txBody>
      </p:sp>
      <p:sp>
        <p:nvSpPr>
          <p:cNvPr id="3" name="Content Placeholder 2"/>
          <p:cNvSpPr>
            <a:spLocks noGrp="1"/>
          </p:cNvSpPr>
          <p:nvPr>
            <p:ph idx="1"/>
          </p:nvPr>
        </p:nvSpPr>
        <p:spPr>
          <a:xfrm>
            <a:off x="1138137" y="1403401"/>
            <a:ext cx="2585247" cy="2920382"/>
          </a:xfrm>
        </p:spPr>
        <p:txBody>
          <a:bodyPr>
            <a:normAutofit fontScale="85000" lnSpcReduction="10000"/>
          </a:bodyPr>
          <a:lstStyle/>
          <a:p>
            <a:r>
              <a:rPr lang="en-US" dirty="0" err="1" smtClean="0"/>
              <a:t>ResponseWare</a:t>
            </a:r>
            <a:r>
              <a:rPr lang="en-US" dirty="0" smtClean="0"/>
              <a:t> – a </a:t>
            </a:r>
            <a:r>
              <a:rPr lang="en-US" dirty="0"/>
              <a:t>mobile response solution to be used with any web-enabled device. Participants view and respond to interactive questions with smart phones, tablets </a:t>
            </a:r>
            <a:r>
              <a:rPr lang="en-US" dirty="0" smtClean="0"/>
              <a:t>or computers. </a:t>
            </a:r>
            <a:br>
              <a:rPr lang="en-US" dirty="0" smtClean="0"/>
            </a:br>
            <a:endParaRPr lang="en-US" dirty="0" smtClean="0"/>
          </a:p>
          <a:p>
            <a:r>
              <a:rPr lang="en-US" dirty="0" err="1" smtClean="0"/>
              <a:t>ResponseWare</a:t>
            </a:r>
            <a:r>
              <a:rPr lang="en-US" dirty="0" smtClean="0"/>
              <a:t> </a:t>
            </a:r>
            <a:r>
              <a:rPr lang="en-US" dirty="0"/>
              <a:t>requires a </a:t>
            </a:r>
            <a:r>
              <a:rPr lang="en-US" dirty="0" smtClean="0"/>
              <a:t>subscription.</a:t>
            </a:r>
          </a:p>
        </p:txBody>
      </p:sp>
      <p:pic>
        <p:nvPicPr>
          <p:cNvPr id="4" name="bbCMVUXa_x4"/>
          <p:cNvPicPr>
            <a:picLocks noRot="1" noChangeAspect="1"/>
          </p:cNvPicPr>
          <p:nvPr>
            <a:videoFile r:link="rId1"/>
          </p:nvPr>
        </p:nvPicPr>
        <p:blipFill>
          <a:blip r:embed="rId4"/>
          <a:stretch>
            <a:fillRect/>
          </a:stretch>
        </p:blipFill>
        <p:spPr>
          <a:xfrm>
            <a:off x="3723075" y="1403401"/>
            <a:ext cx="5228438" cy="2839678"/>
          </a:xfrm>
          <a:prstGeom prst="rect">
            <a:avLst/>
          </a:prstGeom>
        </p:spPr>
      </p:pic>
    </p:spTree>
    <p:extLst>
      <p:ext uri="{BB962C8B-B14F-4D97-AF65-F5344CB8AC3E}">
        <p14:creationId xmlns:p14="http://schemas.microsoft.com/office/powerpoint/2010/main" val="267161168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136" y="465710"/>
            <a:ext cx="6878813" cy="633514"/>
          </a:xfrm>
        </p:spPr>
        <p:txBody>
          <a:bodyPr>
            <a:normAutofit/>
          </a:bodyPr>
          <a:lstStyle/>
          <a:p>
            <a:r>
              <a:rPr lang="en-US" sz="2500" b="1" cap="small" dirty="0" smtClean="0">
                <a:latin typeface="Constantia" pitchFamily="18" charset="0"/>
              </a:rPr>
              <a:t>Google classroom</a:t>
            </a:r>
            <a:endParaRPr lang="en-US" sz="2500" b="1" cap="small" dirty="0">
              <a:latin typeface="Constantia" pitchFamily="18" charset="0"/>
            </a:endParaRPr>
          </a:p>
        </p:txBody>
      </p:sp>
      <p:sp>
        <p:nvSpPr>
          <p:cNvPr id="3" name="Content Placeholder 2"/>
          <p:cNvSpPr>
            <a:spLocks noGrp="1"/>
          </p:cNvSpPr>
          <p:nvPr>
            <p:ph idx="1"/>
          </p:nvPr>
        </p:nvSpPr>
        <p:spPr>
          <a:xfrm>
            <a:off x="1138137" y="1403401"/>
            <a:ext cx="2637876" cy="2920382"/>
          </a:xfrm>
        </p:spPr>
        <p:txBody>
          <a:bodyPr>
            <a:normAutofit lnSpcReduction="10000"/>
          </a:bodyPr>
          <a:lstStyle/>
          <a:p>
            <a:r>
              <a:rPr lang="en-US" dirty="0"/>
              <a:t>A</a:t>
            </a:r>
            <a:r>
              <a:rPr lang="en-US" dirty="0" smtClean="0"/>
              <a:t> </a:t>
            </a:r>
            <a:r>
              <a:rPr lang="en-US" dirty="0"/>
              <a:t>blended learning platform for schools that aims to simplify creating, distributing and grading assignments in a paperless way. </a:t>
            </a:r>
            <a:endParaRPr lang="en-US" dirty="0" smtClean="0"/>
          </a:p>
          <a:p>
            <a:endParaRPr lang="en-US" dirty="0"/>
          </a:p>
          <a:p>
            <a:r>
              <a:rPr lang="en-US" dirty="0"/>
              <a:t>A</a:t>
            </a:r>
            <a:r>
              <a:rPr lang="en-US" dirty="0" smtClean="0"/>
              <a:t> </a:t>
            </a:r>
            <a:r>
              <a:rPr lang="en-US" dirty="0"/>
              <a:t>feature of Google Apps for </a:t>
            </a:r>
            <a:r>
              <a:rPr lang="en-US" dirty="0" smtClean="0"/>
              <a:t>Education. </a:t>
            </a:r>
            <a:br>
              <a:rPr lang="en-US" dirty="0" smtClean="0"/>
            </a:br>
            <a:endParaRPr lang="en-US" dirty="0" smtClean="0"/>
          </a:p>
          <a:p>
            <a:endParaRPr lang="en-US" dirty="0" smtClean="0"/>
          </a:p>
        </p:txBody>
      </p:sp>
      <p:pic>
        <p:nvPicPr>
          <p:cNvPr id="5" name="K26iyyQMp_g"/>
          <p:cNvPicPr>
            <a:picLocks noRot="1" noChangeAspect="1"/>
          </p:cNvPicPr>
          <p:nvPr>
            <a:videoFile r:link="rId1"/>
          </p:nvPr>
        </p:nvPicPr>
        <p:blipFill>
          <a:blip r:embed="rId4"/>
          <a:stretch>
            <a:fillRect/>
          </a:stretch>
        </p:blipFill>
        <p:spPr>
          <a:xfrm>
            <a:off x="3848374" y="1403401"/>
            <a:ext cx="4871319" cy="2740117"/>
          </a:xfrm>
          <a:prstGeom prst="rect">
            <a:avLst/>
          </a:prstGeom>
        </p:spPr>
      </p:pic>
    </p:spTree>
    <p:extLst>
      <p:ext uri="{BB962C8B-B14F-4D97-AF65-F5344CB8AC3E}">
        <p14:creationId xmlns:p14="http://schemas.microsoft.com/office/powerpoint/2010/main" val="342254238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136" y="465710"/>
            <a:ext cx="6878813" cy="633514"/>
          </a:xfrm>
        </p:spPr>
        <p:txBody>
          <a:bodyPr>
            <a:normAutofit/>
          </a:bodyPr>
          <a:lstStyle/>
          <a:p>
            <a:pPr algn="ctr"/>
            <a:r>
              <a:rPr lang="en-US" sz="2800" dirty="0"/>
              <a:t>Laptop Automatic Checkout Kiosks</a:t>
            </a:r>
          </a:p>
        </p:txBody>
      </p:sp>
      <p:sp>
        <p:nvSpPr>
          <p:cNvPr id="3" name="Content Placeholder 2"/>
          <p:cNvSpPr>
            <a:spLocks noGrp="1"/>
          </p:cNvSpPr>
          <p:nvPr>
            <p:ph idx="1"/>
          </p:nvPr>
        </p:nvSpPr>
        <p:spPr>
          <a:xfrm>
            <a:off x="1187041" y="1423136"/>
            <a:ext cx="2753432" cy="2920382"/>
          </a:xfrm>
        </p:spPr>
        <p:txBody>
          <a:bodyPr>
            <a:normAutofit/>
          </a:bodyPr>
          <a:lstStyle/>
          <a:p>
            <a:r>
              <a:rPr lang="en-US" dirty="0" smtClean="0"/>
              <a:t>Transforms campus facility</a:t>
            </a:r>
            <a:br>
              <a:rPr lang="en-US" dirty="0" smtClean="0"/>
            </a:br>
            <a:endParaRPr lang="en-US" dirty="0"/>
          </a:p>
          <a:p>
            <a:r>
              <a:rPr lang="en-US" dirty="0" smtClean="0"/>
              <a:t>Automatically checks out laptops and tablets.  </a:t>
            </a:r>
            <a:br>
              <a:rPr lang="en-US" dirty="0" smtClean="0"/>
            </a:br>
            <a:endParaRPr lang="en-US" dirty="0" smtClean="0"/>
          </a:p>
          <a:p>
            <a:endParaRPr lang="en-US" dirty="0" smtClean="0"/>
          </a:p>
        </p:txBody>
      </p:sp>
      <p:pic>
        <p:nvPicPr>
          <p:cNvPr id="4" name="hryPQvzfgHo"/>
          <p:cNvPicPr>
            <a:picLocks noRot="1" noChangeAspect="1"/>
          </p:cNvPicPr>
          <p:nvPr>
            <a:videoFile r:link="rId1"/>
          </p:nvPr>
        </p:nvPicPr>
        <p:blipFill>
          <a:blip r:embed="rId4"/>
          <a:stretch>
            <a:fillRect/>
          </a:stretch>
        </p:blipFill>
        <p:spPr>
          <a:xfrm>
            <a:off x="3872495" y="1465255"/>
            <a:ext cx="5116912" cy="2878263"/>
          </a:xfrm>
          <a:prstGeom prst="rect">
            <a:avLst/>
          </a:prstGeom>
        </p:spPr>
      </p:pic>
    </p:spTree>
    <p:extLst>
      <p:ext uri="{BB962C8B-B14F-4D97-AF65-F5344CB8AC3E}">
        <p14:creationId xmlns:p14="http://schemas.microsoft.com/office/powerpoint/2010/main" val="206741381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MultimediaChoreograph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pperplate Gothic Bold"/>
        <a:ea typeface=""/>
        <a:cs typeface=""/>
      </a:majorFont>
      <a:minorFont>
        <a:latin typeface="Arial"/>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8D40529-A348-4B16-A8D7-9003BD9474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Multimedia choreography presentation</Template>
  <TotalTime>0</TotalTime>
  <Words>535</Words>
  <Application>Microsoft Office PowerPoint</Application>
  <PresentationFormat>On-screen Show (16:9)</PresentationFormat>
  <Paragraphs>124</Paragraphs>
  <Slides>13</Slides>
  <Notes>12</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Constantia</vt:lpstr>
      <vt:lpstr>Copperplate Gothic Bold</vt:lpstr>
      <vt:lpstr>Copperplate Gothic Light</vt:lpstr>
      <vt:lpstr>Tahoma</vt:lpstr>
      <vt:lpstr>MultimediaChoreography</vt:lpstr>
      <vt:lpstr>What's New in Educational Technology: A Report from Educause</vt:lpstr>
      <vt:lpstr>The Educause Conference</vt:lpstr>
      <vt:lpstr>New and emerging Educational technologies</vt:lpstr>
      <vt:lpstr>Epson Interactive Projectors</vt:lpstr>
      <vt:lpstr>Zoom Video Conferencing System</vt:lpstr>
      <vt:lpstr>Panopto Lecture Capture System</vt:lpstr>
      <vt:lpstr>Turning Technologies Student Response System</vt:lpstr>
      <vt:lpstr>Google classroom</vt:lpstr>
      <vt:lpstr>Laptop Automatic Checkout Kiosks</vt:lpstr>
      <vt:lpstr>Skykit Digital Signage for Education</vt:lpstr>
      <vt:lpstr>Smart Campus by Ink</vt:lpstr>
      <vt:lpstr>WACOM Pen Computers</vt:lpstr>
      <vt:lpstr>OFFICEMIX</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2017-02-02T19:32:23Z</dcterms:created>
  <dcterms:modified xsi:type="dcterms:W3CDTF">2017-02-03T16:14:54Z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TC016745539991</vt:lpwstr>
  </property>
</Properties>
</file>